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1" r:id="rId1"/>
  </p:sldMasterIdLst>
  <p:sldIdLst>
    <p:sldId id="27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0" d="100"/>
          <a:sy n="70" d="100"/>
        </p:scale>
        <p:origin x="66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A6D0ED2E-62A7-4A39-996C-7BF9CA27A6E0}" type="datetimeFigureOut">
              <a:rPr lang="ru-RU" smtClean="0"/>
              <a:t>вт 31.10.23</a:t>
            </a:fld>
            <a:endParaRPr lang="ru-RU"/>
          </a:p>
        </p:txBody>
      </p:sp>
      <p:sp>
        <p:nvSpPr>
          <p:cNvPr id="5" name="Footer Placeholder 4"/>
          <p:cNvSpPr>
            <a:spLocks noGrp="1"/>
          </p:cNvSpPr>
          <p:nvPr>
            <p:ph type="ftr" sz="quarter" idx="11"/>
          </p:nvPr>
        </p:nvSpPr>
        <p:spPr/>
        <p:txBody>
          <a:bodyPr/>
          <a:lstStyle/>
          <a:p>
            <a:endParaRPr lang="ru-RU"/>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AA080E99-097F-43EA-83AD-64BF4275BA8F}" type="slidenum">
              <a:rPr lang="ru-RU" smtClean="0"/>
              <a:t>‹#›</a:t>
            </a:fld>
            <a:endParaRPr lang="ru-RU"/>
          </a:p>
        </p:txBody>
      </p:sp>
    </p:spTree>
    <p:extLst>
      <p:ext uri="{BB962C8B-B14F-4D97-AF65-F5344CB8AC3E}">
        <p14:creationId xmlns:p14="http://schemas.microsoft.com/office/powerpoint/2010/main" val="19807379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A6D0ED2E-62A7-4A39-996C-7BF9CA27A6E0}" type="datetimeFigureOut">
              <a:rPr lang="ru-RU" smtClean="0"/>
              <a:t>вт 31.10.23</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A080E99-097F-43EA-83AD-64BF4275BA8F}" type="slidenum">
              <a:rPr lang="ru-RU" smtClean="0"/>
              <a:t>‹#›</a:t>
            </a:fld>
            <a:endParaRPr lang="ru-RU"/>
          </a:p>
        </p:txBody>
      </p:sp>
    </p:spTree>
    <p:extLst>
      <p:ext uri="{BB962C8B-B14F-4D97-AF65-F5344CB8AC3E}">
        <p14:creationId xmlns:p14="http://schemas.microsoft.com/office/powerpoint/2010/main" val="25540024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A6D0ED2E-62A7-4A39-996C-7BF9CA27A6E0}" type="datetimeFigureOut">
              <a:rPr lang="ru-RU" smtClean="0"/>
              <a:t>вт 31.10.23</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A080E99-097F-43EA-83AD-64BF4275BA8F}" type="slidenum">
              <a:rPr lang="ru-RU" smtClean="0"/>
              <a:t>‹#›</a:t>
            </a:fld>
            <a:endParaRPr lang="ru-RU"/>
          </a:p>
        </p:txBody>
      </p:sp>
    </p:spTree>
    <p:extLst>
      <p:ext uri="{BB962C8B-B14F-4D97-AF65-F5344CB8AC3E}">
        <p14:creationId xmlns:p14="http://schemas.microsoft.com/office/powerpoint/2010/main" val="27842637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A6D0ED2E-62A7-4A39-996C-7BF9CA27A6E0}" type="datetimeFigureOut">
              <a:rPr lang="ru-RU" smtClean="0"/>
              <a:t>вт 31.10.23</a:t>
            </a:fld>
            <a:endParaRPr lang="ru-RU"/>
          </a:p>
        </p:txBody>
      </p:sp>
      <p:sp>
        <p:nvSpPr>
          <p:cNvPr id="6" name="Footer Placeholder 5"/>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AA080E99-097F-43EA-83AD-64BF4275BA8F}" type="slidenum">
              <a:rPr lang="ru-RU" smtClean="0"/>
              <a:t>‹#›</a:t>
            </a:fld>
            <a:endParaRPr lang="ru-RU"/>
          </a:p>
        </p:txBody>
      </p:sp>
    </p:spTree>
    <p:extLst>
      <p:ext uri="{BB962C8B-B14F-4D97-AF65-F5344CB8AC3E}">
        <p14:creationId xmlns:p14="http://schemas.microsoft.com/office/powerpoint/2010/main" val="36061632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A6D0ED2E-62A7-4A39-996C-7BF9CA27A6E0}" type="datetimeFigureOut">
              <a:rPr lang="ru-RU" smtClean="0"/>
              <a:t>вт 31.10.23</a:t>
            </a:fld>
            <a:endParaRPr lang="ru-RU"/>
          </a:p>
        </p:txBody>
      </p:sp>
      <p:sp>
        <p:nvSpPr>
          <p:cNvPr id="8" name="Footer Placeholder 7"/>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AA080E99-097F-43EA-83AD-64BF4275BA8F}" type="slidenum">
              <a:rPr lang="ru-RU" smtClean="0"/>
              <a:t>‹#›</a:t>
            </a:fld>
            <a:endParaRPr lang="ru-RU"/>
          </a:p>
        </p:txBody>
      </p:sp>
    </p:spTree>
    <p:extLst>
      <p:ext uri="{BB962C8B-B14F-4D97-AF65-F5344CB8AC3E}">
        <p14:creationId xmlns:p14="http://schemas.microsoft.com/office/powerpoint/2010/main" val="1595023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A6D0ED2E-62A7-4A39-996C-7BF9CA27A6E0}" type="datetimeFigureOut">
              <a:rPr lang="ru-RU" smtClean="0"/>
              <a:t>вт 31.10.23</a:t>
            </a:fld>
            <a:endParaRPr lang="ru-RU"/>
          </a:p>
        </p:txBody>
      </p:sp>
      <p:sp>
        <p:nvSpPr>
          <p:cNvPr id="4" name="Footer Placeholder 3"/>
          <p:cNvSpPr>
            <a:spLocks noGrp="1"/>
          </p:cNvSpPr>
          <p:nvPr>
            <p:ph type="ftr" sz="quarter" idx="11"/>
          </p:nvPr>
        </p:nvSpPr>
        <p:spPr/>
        <p:txBody>
          <a:bodyPr/>
          <a:lstStyle/>
          <a:p>
            <a:endParaRPr lang="ru-RU"/>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AA080E99-097F-43EA-83AD-64BF4275BA8F}" type="slidenum">
              <a:rPr lang="ru-RU" smtClean="0"/>
              <a:t>‹#›</a:t>
            </a:fld>
            <a:endParaRPr lang="ru-RU"/>
          </a:p>
        </p:txBody>
      </p:sp>
    </p:spTree>
    <p:extLst>
      <p:ext uri="{BB962C8B-B14F-4D97-AF65-F5344CB8AC3E}">
        <p14:creationId xmlns:p14="http://schemas.microsoft.com/office/powerpoint/2010/main" val="39981340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D0ED2E-62A7-4A39-996C-7BF9CA27A6E0}" type="datetimeFigureOut">
              <a:rPr lang="ru-RU" smtClean="0"/>
              <a:t>вт 31.10.23</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AA080E99-097F-43EA-83AD-64BF4275BA8F}" type="slidenum">
              <a:rPr lang="ru-RU" smtClean="0"/>
              <a:t>‹#›</a:t>
            </a:fld>
            <a:endParaRPr lang="ru-RU"/>
          </a:p>
        </p:txBody>
      </p:sp>
    </p:spTree>
    <p:extLst>
      <p:ext uri="{BB962C8B-B14F-4D97-AF65-F5344CB8AC3E}">
        <p14:creationId xmlns:p14="http://schemas.microsoft.com/office/powerpoint/2010/main" val="12383930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A6D0ED2E-62A7-4A39-996C-7BF9CA27A6E0}" type="datetimeFigureOut">
              <a:rPr lang="ru-RU" smtClean="0"/>
              <a:t>вт 31.10.23</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AA080E99-097F-43EA-83AD-64BF4275BA8F}" type="slidenum">
              <a:rPr lang="ru-RU" smtClean="0"/>
              <a:t>‹#›</a:t>
            </a:fld>
            <a:endParaRPr lang="ru-RU"/>
          </a:p>
        </p:txBody>
      </p:sp>
    </p:spTree>
    <p:extLst>
      <p:ext uri="{BB962C8B-B14F-4D97-AF65-F5344CB8AC3E}">
        <p14:creationId xmlns:p14="http://schemas.microsoft.com/office/powerpoint/2010/main" val="8618780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A6D0ED2E-62A7-4A39-996C-7BF9CA27A6E0}" type="datetimeFigureOut">
              <a:rPr lang="ru-RU" smtClean="0"/>
              <a:t>вт 31.10.23</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A080E99-097F-43EA-83AD-64BF4275BA8F}" type="slidenum">
              <a:rPr lang="ru-RU" smtClean="0"/>
              <a:t>‹#›</a:t>
            </a:fld>
            <a:endParaRPr lang="ru-RU"/>
          </a:p>
        </p:txBody>
      </p:sp>
    </p:spTree>
    <p:extLst>
      <p:ext uri="{BB962C8B-B14F-4D97-AF65-F5344CB8AC3E}">
        <p14:creationId xmlns:p14="http://schemas.microsoft.com/office/powerpoint/2010/main" val="29922227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A6D0ED2E-62A7-4A39-996C-7BF9CA27A6E0}" type="datetimeFigureOut">
              <a:rPr lang="ru-RU" smtClean="0"/>
              <a:t>вт 31.10.23</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A080E99-097F-43EA-83AD-64BF4275BA8F}" type="slidenum">
              <a:rPr lang="ru-RU" smtClean="0"/>
              <a:t>‹#›</a:t>
            </a:fld>
            <a:endParaRPr lang="ru-RU"/>
          </a:p>
        </p:txBody>
      </p:sp>
    </p:spTree>
    <p:extLst>
      <p:ext uri="{BB962C8B-B14F-4D97-AF65-F5344CB8AC3E}">
        <p14:creationId xmlns:p14="http://schemas.microsoft.com/office/powerpoint/2010/main" val="19365256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A6D0ED2E-62A7-4A39-996C-7BF9CA27A6E0}" type="datetimeFigureOut">
              <a:rPr lang="ru-RU" smtClean="0"/>
              <a:t>вт 31.10.23</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A080E99-097F-43EA-83AD-64BF4275BA8F}" type="slidenum">
              <a:rPr lang="ru-RU" smtClean="0"/>
              <a:t>‹#›</a:t>
            </a:fld>
            <a:endParaRPr lang="ru-RU"/>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0225552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A6D0ED2E-62A7-4A39-996C-7BF9CA27A6E0}" type="datetimeFigureOut">
              <a:rPr lang="ru-RU" smtClean="0"/>
              <a:t>вт 31.10.23</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A080E99-097F-43EA-83AD-64BF4275BA8F}" type="slidenum">
              <a:rPr lang="ru-RU" smtClean="0"/>
              <a:t>‹#›</a:t>
            </a:fld>
            <a:endParaRPr lang="ru-RU"/>
          </a:p>
        </p:txBody>
      </p:sp>
    </p:spTree>
    <p:extLst>
      <p:ext uri="{BB962C8B-B14F-4D97-AF65-F5344CB8AC3E}">
        <p14:creationId xmlns:p14="http://schemas.microsoft.com/office/powerpoint/2010/main" val="26967547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A6D0ED2E-62A7-4A39-996C-7BF9CA27A6E0}" type="datetimeFigureOut">
              <a:rPr lang="ru-RU" smtClean="0"/>
              <a:t>вт 31.10.23</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A080E99-097F-43EA-83AD-64BF4275BA8F}" type="slidenum">
              <a:rPr lang="ru-RU" smtClean="0"/>
              <a:t>‹#›</a:t>
            </a:fld>
            <a:endParaRPr lang="ru-RU"/>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9809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A6D0ED2E-62A7-4A39-996C-7BF9CA27A6E0}" type="datetimeFigureOut">
              <a:rPr lang="ru-RU" smtClean="0"/>
              <a:t>вт 31.10.23</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A080E99-097F-43EA-83AD-64BF4275BA8F}" type="slidenum">
              <a:rPr lang="ru-RU" smtClean="0"/>
              <a:t>‹#›</a:t>
            </a:fld>
            <a:endParaRPr lang="ru-RU"/>
          </a:p>
        </p:txBody>
      </p:sp>
    </p:spTree>
    <p:extLst>
      <p:ext uri="{BB962C8B-B14F-4D97-AF65-F5344CB8AC3E}">
        <p14:creationId xmlns:p14="http://schemas.microsoft.com/office/powerpoint/2010/main" val="10630872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A6D0ED2E-62A7-4A39-996C-7BF9CA27A6E0}" type="datetimeFigureOut">
              <a:rPr lang="ru-RU" smtClean="0"/>
              <a:t>вт 31.10.23</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A080E99-097F-43EA-83AD-64BF4275BA8F}" type="slidenum">
              <a:rPr lang="ru-RU" smtClean="0"/>
              <a:t>‹#›</a:t>
            </a:fld>
            <a:endParaRPr lang="ru-RU"/>
          </a:p>
        </p:txBody>
      </p:sp>
    </p:spTree>
    <p:extLst>
      <p:ext uri="{BB962C8B-B14F-4D97-AF65-F5344CB8AC3E}">
        <p14:creationId xmlns:p14="http://schemas.microsoft.com/office/powerpoint/2010/main" val="4414708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A6D0ED2E-62A7-4A39-996C-7BF9CA27A6E0}" type="datetimeFigureOut">
              <a:rPr lang="ru-RU" smtClean="0"/>
              <a:t>вт 31.10.23</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A080E99-097F-43EA-83AD-64BF4275BA8F}" type="slidenum">
              <a:rPr lang="ru-RU" smtClean="0"/>
              <a:t>‹#›</a:t>
            </a:fld>
            <a:endParaRPr lang="ru-RU"/>
          </a:p>
        </p:txBody>
      </p:sp>
    </p:spTree>
    <p:extLst>
      <p:ext uri="{BB962C8B-B14F-4D97-AF65-F5344CB8AC3E}">
        <p14:creationId xmlns:p14="http://schemas.microsoft.com/office/powerpoint/2010/main" val="37281461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A6D0ED2E-62A7-4A39-996C-7BF9CA27A6E0}" type="datetimeFigureOut">
              <a:rPr lang="ru-RU" smtClean="0"/>
              <a:t>вт 31.10.23</a:t>
            </a:fld>
            <a:endParaRPr lang="ru-RU"/>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AA080E99-097F-43EA-83AD-64BF4275BA8F}" type="slidenum">
              <a:rPr lang="ru-RU" smtClean="0"/>
              <a:t>‹#›</a:t>
            </a:fld>
            <a:endParaRPr lang="ru-RU"/>
          </a:p>
        </p:txBody>
      </p:sp>
    </p:spTree>
    <p:extLst>
      <p:ext uri="{BB962C8B-B14F-4D97-AF65-F5344CB8AC3E}">
        <p14:creationId xmlns:p14="http://schemas.microsoft.com/office/powerpoint/2010/main" val="3843507987"/>
      </p:ext>
    </p:extLst>
  </p:cSld>
  <p:clrMap bg1="lt1" tx1="dk1" bg2="lt2" tx2="dk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 id="2147483783" r:id="rId12"/>
    <p:sldLayoutId id="2147483784" r:id="rId13"/>
    <p:sldLayoutId id="2147483785" r:id="rId14"/>
    <p:sldLayoutId id="2147483786" r:id="rId15"/>
    <p:sldLayoutId id="2147483787"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hyperlink" Target="http://images.reklama.com.ua/2011-10-05/1161199/photos0-800x600.jpeg" TargetMode="Externa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00"/>
          <p:cNvGrpSpPr>
            <a:grpSpLocks/>
          </p:cNvGrpSpPr>
          <p:nvPr/>
        </p:nvGrpSpPr>
        <p:grpSpPr bwMode="auto">
          <a:xfrm>
            <a:off x="559558" y="476671"/>
            <a:ext cx="11368585" cy="6197083"/>
            <a:chOff x="302" y="184"/>
            <a:chExt cx="18711" cy="10307"/>
          </a:xfrm>
        </p:grpSpPr>
        <p:sp>
          <p:nvSpPr>
            <p:cNvPr id="3" name="Rectangle 128"/>
            <p:cNvSpPr>
              <a:spLocks noChangeArrowheads="1"/>
            </p:cNvSpPr>
            <p:nvPr/>
          </p:nvSpPr>
          <p:spPr bwMode="auto">
            <a:xfrm>
              <a:off x="302" y="184"/>
              <a:ext cx="18711" cy="10205"/>
            </a:xfrm>
            <a:prstGeom prst="rect">
              <a:avLst/>
            </a:prstGeom>
            <a:solidFill>
              <a:srgbClr val="DCE6F2"/>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ru-RU"/>
            </a:p>
          </p:txBody>
        </p:sp>
        <p:sp>
          <p:nvSpPr>
            <p:cNvPr id="5" name="Rectangle 126"/>
            <p:cNvSpPr>
              <a:spLocks noChangeArrowheads="1"/>
            </p:cNvSpPr>
            <p:nvPr/>
          </p:nvSpPr>
          <p:spPr bwMode="auto">
            <a:xfrm>
              <a:off x="303" y="188"/>
              <a:ext cx="4505" cy="3953"/>
            </a:xfrm>
            <a:prstGeom prst="rect">
              <a:avLst/>
            </a:prstGeom>
            <a:noFill/>
            <a:ln w="25908">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pic>
          <p:nvPicPr>
            <p:cNvPr id="17" name="Picture 1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65" y="6470"/>
              <a:ext cx="4229" cy="2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Freeform 112"/>
            <p:cNvSpPr>
              <a:spLocks/>
            </p:cNvSpPr>
            <p:nvPr/>
          </p:nvSpPr>
          <p:spPr bwMode="auto">
            <a:xfrm>
              <a:off x="5542" y="2581"/>
              <a:ext cx="2019" cy="1658"/>
            </a:xfrm>
            <a:custGeom>
              <a:avLst/>
              <a:gdLst>
                <a:gd name="T0" fmla="+- 0 7561 5543"/>
                <a:gd name="T1" fmla="*/ T0 w 2019"/>
                <a:gd name="T2" fmla="+- 0 2224 2224"/>
                <a:gd name="T3" fmla="*/ 2224 h 2016"/>
                <a:gd name="T4" fmla="+- 0 5543 5543"/>
                <a:gd name="T5" fmla="*/ T4 w 2019"/>
                <a:gd name="T6" fmla="+- 0 2224 2224"/>
                <a:gd name="T7" fmla="*/ 2224 h 2016"/>
                <a:gd name="T8" fmla="+- 0 5543 5543"/>
                <a:gd name="T9" fmla="*/ T8 w 2019"/>
                <a:gd name="T10" fmla="+- 0 4240 2224"/>
                <a:gd name="T11" fmla="*/ 4240 h 2016"/>
                <a:gd name="T12" fmla="+- 0 6062 5543"/>
                <a:gd name="T13" fmla="*/ T12 w 2019"/>
                <a:gd name="T14" fmla="+- 0 3721 2224"/>
                <a:gd name="T15" fmla="*/ 3721 h 2016"/>
                <a:gd name="T16" fmla="+- 0 6062 5543"/>
                <a:gd name="T17" fmla="*/ T16 w 2019"/>
                <a:gd name="T18" fmla="+- 0 2743 2224"/>
                <a:gd name="T19" fmla="*/ 2743 h 2016"/>
                <a:gd name="T20" fmla="+- 0 7041 5543"/>
                <a:gd name="T21" fmla="*/ T20 w 2019"/>
                <a:gd name="T22" fmla="+- 0 2743 2224"/>
                <a:gd name="T23" fmla="*/ 2743 h 2016"/>
                <a:gd name="T24" fmla="+- 0 7561 5543"/>
                <a:gd name="T25" fmla="*/ T24 w 2019"/>
                <a:gd name="T26" fmla="+- 0 2224 2224"/>
                <a:gd name="T27" fmla="*/ 2224 h 2016"/>
              </a:gdLst>
              <a:ahLst/>
              <a:cxnLst>
                <a:cxn ang="0">
                  <a:pos x="T1" y="T3"/>
                </a:cxn>
                <a:cxn ang="0">
                  <a:pos x="T5" y="T7"/>
                </a:cxn>
                <a:cxn ang="0">
                  <a:pos x="T9" y="T11"/>
                </a:cxn>
                <a:cxn ang="0">
                  <a:pos x="T13" y="T15"/>
                </a:cxn>
                <a:cxn ang="0">
                  <a:pos x="T17" y="T19"/>
                </a:cxn>
                <a:cxn ang="0">
                  <a:pos x="T21" y="T23"/>
                </a:cxn>
                <a:cxn ang="0">
                  <a:pos x="T25" y="T27"/>
                </a:cxn>
              </a:cxnLst>
              <a:rect l="0" t="0" r="r" b="b"/>
              <a:pathLst>
                <a:path w="2019" h="2016">
                  <a:moveTo>
                    <a:pt x="2018" y="0"/>
                  </a:moveTo>
                  <a:lnTo>
                    <a:pt x="0" y="0"/>
                  </a:lnTo>
                  <a:lnTo>
                    <a:pt x="0" y="2016"/>
                  </a:lnTo>
                  <a:lnTo>
                    <a:pt x="519" y="1497"/>
                  </a:lnTo>
                  <a:lnTo>
                    <a:pt x="519" y="519"/>
                  </a:lnTo>
                  <a:lnTo>
                    <a:pt x="1498" y="519"/>
                  </a:lnTo>
                  <a:lnTo>
                    <a:pt x="2018" y="0"/>
                  </a:lnTo>
                  <a:close/>
                </a:path>
              </a:pathLst>
            </a:custGeom>
            <a:solidFill>
              <a:srgbClr val="4BACC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ru-RU"/>
            </a:p>
          </p:txBody>
        </p:sp>
        <p:sp>
          <p:nvSpPr>
            <p:cNvPr id="20" name="Freeform 111"/>
            <p:cNvSpPr>
              <a:spLocks/>
            </p:cNvSpPr>
            <p:nvPr/>
          </p:nvSpPr>
          <p:spPr bwMode="auto">
            <a:xfrm>
              <a:off x="5542" y="2223"/>
              <a:ext cx="2019" cy="2016"/>
            </a:xfrm>
            <a:custGeom>
              <a:avLst/>
              <a:gdLst>
                <a:gd name="T0" fmla="+- 0 5543 5543"/>
                <a:gd name="T1" fmla="*/ T0 w 2019"/>
                <a:gd name="T2" fmla="+- 0 2224 2224"/>
                <a:gd name="T3" fmla="*/ 2224 h 2016"/>
                <a:gd name="T4" fmla="+- 0 7561 5543"/>
                <a:gd name="T5" fmla="*/ T4 w 2019"/>
                <a:gd name="T6" fmla="+- 0 2224 2224"/>
                <a:gd name="T7" fmla="*/ 2224 h 2016"/>
                <a:gd name="T8" fmla="+- 0 7041 5543"/>
                <a:gd name="T9" fmla="*/ T8 w 2019"/>
                <a:gd name="T10" fmla="+- 0 2743 2224"/>
                <a:gd name="T11" fmla="*/ 2743 h 2016"/>
                <a:gd name="T12" fmla="+- 0 6062 5543"/>
                <a:gd name="T13" fmla="*/ T12 w 2019"/>
                <a:gd name="T14" fmla="+- 0 2743 2224"/>
                <a:gd name="T15" fmla="*/ 2743 h 2016"/>
                <a:gd name="T16" fmla="+- 0 6062 5543"/>
                <a:gd name="T17" fmla="*/ T16 w 2019"/>
                <a:gd name="T18" fmla="+- 0 3721 2224"/>
                <a:gd name="T19" fmla="*/ 3721 h 2016"/>
                <a:gd name="T20" fmla="+- 0 5543 5543"/>
                <a:gd name="T21" fmla="*/ T20 w 2019"/>
                <a:gd name="T22" fmla="+- 0 4240 2224"/>
                <a:gd name="T23" fmla="*/ 4240 h 2016"/>
                <a:gd name="T24" fmla="+- 0 5543 5543"/>
                <a:gd name="T25" fmla="*/ T24 w 2019"/>
                <a:gd name="T26" fmla="+- 0 2224 2224"/>
                <a:gd name="T27" fmla="*/ 2224 h 2016"/>
              </a:gdLst>
              <a:ahLst/>
              <a:cxnLst>
                <a:cxn ang="0">
                  <a:pos x="T1" y="T3"/>
                </a:cxn>
                <a:cxn ang="0">
                  <a:pos x="T5" y="T7"/>
                </a:cxn>
                <a:cxn ang="0">
                  <a:pos x="T9" y="T11"/>
                </a:cxn>
                <a:cxn ang="0">
                  <a:pos x="T13" y="T15"/>
                </a:cxn>
                <a:cxn ang="0">
                  <a:pos x="T17" y="T19"/>
                </a:cxn>
                <a:cxn ang="0">
                  <a:pos x="T21" y="T23"/>
                </a:cxn>
                <a:cxn ang="0">
                  <a:pos x="T25" y="T27"/>
                </a:cxn>
              </a:cxnLst>
              <a:rect l="0" t="0" r="r" b="b"/>
              <a:pathLst>
                <a:path w="2019" h="2016">
                  <a:moveTo>
                    <a:pt x="0" y="0"/>
                  </a:moveTo>
                  <a:lnTo>
                    <a:pt x="2018" y="0"/>
                  </a:lnTo>
                  <a:lnTo>
                    <a:pt x="1498" y="519"/>
                  </a:lnTo>
                  <a:lnTo>
                    <a:pt x="519" y="519"/>
                  </a:lnTo>
                  <a:lnTo>
                    <a:pt x="519" y="1497"/>
                  </a:lnTo>
                  <a:lnTo>
                    <a:pt x="0" y="2016"/>
                  </a:lnTo>
                  <a:lnTo>
                    <a:pt x="0" y="0"/>
                  </a:lnTo>
                  <a:close/>
                </a:path>
              </a:pathLst>
            </a:custGeom>
            <a:noFill/>
            <a:ln w="25908">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sp>
          <p:nvSpPr>
            <p:cNvPr id="21" name="Freeform 110"/>
            <p:cNvSpPr>
              <a:spLocks/>
            </p:cNvSpPr>
            <p:nvPr/>
          </p:nvSpPr>
          <p:spPr bwMode="auto">
            <a:xfrm>
              <a:off x="16623" y="2581"/>
              <a:ext cx="2019" cy="1764"/>
            </a:xfrm>
            <a:custGeom>
              <a:avLst/>
              <a:gdLst>
                <a:gd name="T0" fmla="+- 0 18642 16624"/>
                <a:gd name="T1" fmla="*/ T0 w 2019"/>
                <a:gd name="T2" fmla="+- 0 2327 2327"/>
                <a:gd name="T3" fmla="*/ 2327 h 2019"/>
                <a:gd name="T4" fmla="+- 0 16624 16624"/>
                <a:gd name="T5" fmla="*/ T4 w 2019"/>
                <a:gd name="T6" fmla="+- 0 2327 2327"/>
                <a:gd name="T7" fmla="*/ 2327 h 2019"/>
                <a:gd name="T8" fmla="+- 0 17144 16624"/>
                <a:gd name="T9" fmla="*/ T8 w 2019"/>
                <a:gd name="T10" fmla="+- 0 2847 2327"/>
                <a:gd name="T11" fmla="*/ 2847 h 2019"/>
                <a:gd name="T12" fmla="+- 0 18122 16624"/>
                <a:gd name="T13" fmla="*/ T12 w 2019"/>
                <a:gd name="T14" fmla="+- 0 2847 2327"/>
                <a:gd name="T15" fmla="*/ 2847 h 2019"/>
                <a:gd name="T16" fmla="+- 0 18122 16624"/>
                <a:gd name="T17" fmla="*/ T16 w 2019"/>
                <a:gd name="T18" fmla="+- 0 3825 2327"/>
                <a:gd name="T19" fmla="*/ 3825 h 2019"/>
                <a:gd name="T20" fmla="+- 0 18642 16624"/>
                <a:gd name="T21" fmla="*/ T20 w 2019"/>
                <a:gd name="T22" fmla="+- 0 4345 2327"/>
                <a:gd name="T23" fmla="*/ 4345 h 2019"/>
                <a:gd name="T24" fmla="+- 0 18642 16624"/>
                <a:gd name="T25" fmla="*/ T24 w 2019"/>
                <a:gd name="T26" fmla="+- 0 2327 2327"/>
                <a:gd name="T27" fmla="*/ 2327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9" h="2019">
                  <a:moveTo>
                    <a:pt x="2018" y="0"/>
                  </a:moveTo>
                  <a:lnTo>
                    <a:pt x="0" y="0"/>
                  </a:lnTo>
                  <a:lnTo>
                    <a:pt x="520" y="520"/>
                  </a:lnTo>
                  <a:lnTo>
                    <a:pt x="1498" y="520"/>
                  </a:lnTo>
                  <a:lnTo>
                    <a:pt x="1498" y="1498"/>
                  </a:lnTo>
                  <a:lnTo>
                    <a:pt x="2018" y="2018"/>
                  </a:lnTo>
                  <a:lnTo>
                    <a:pt x="2018" y="0"/>
                  </a:lnTo>
                  <a:close/>
                </a:path>
              </a:pathLst>
            </a:custGeom>
            <a:solidFill>
              <a:srgbClr val="47D87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ru-RU"/>
            </a:p>
          </p:txBody>
        </p:sp>
        <p:sp>
          <p:nvSpPr>
            <p:cNvPr id="22" name="Freeform 109"/>
            <p:cNvSpPr>
              <a:spLocks/>
            </p:cNvSpPr>
            <p:nvPr/>
          </p:nvSpPr>
          <p:spPr bwMode="auto">
            <a:xfrm>
              <a:off x="16623" y="2326"/>
              <a:ext cx="2019" cy="2019"/>
            </a:xfrm>
            <a:custGeom>
              <a:avLst/>
              <a:gdLst>
                <a:gd name="T0" fmla="+- 0 18642 16624"/>
                <a:gd name="T1" fmla="*/ T0 w 2019"/>
                <a:gd name="T2" fmla="+- 0 2327 2327"/>
                <a:gd name="T3" fmla="*/ 2327 h 2019"/>
                <a:gd name="T4" fmla="+- 0 18642 16624"/>
                <a:gd name="T5" fmla="*/ T4 w 2019"/>
                <a:gd name="T6" fmla="+- 0 4345 2327"/>
                <a:gd name="T7" fmla="*/ 4345 h 2019"/>
                <a:gd name="T8" fmla="+- 0 18122 16624"/>
                <a:gd name="T9" fmla="*/ T8 w 2019"/>
                <a:gd name="T10" fmla="+- 0 3825 2327"/>
                <a:gd name="T11" fmla="*/ 3825 h 2019"/>
                <a:gd name="T12" fmla="+- 0 18122 16624"/>
                <a:gd name="T13" fmla="*/ T12 w 2019"/>
                <a:gd name="T14" fmla="+- 0 2847 2327"/>
                <a:gd name="T15" fmla="*/ 2847 h 2019"/>
                <a:gd name="T16" fmla="+- 0 17144 16624"/>
                <a:gd name="T17" fmla="*/ T16 w 2019"/>
                <a:gd name="T18" fmla="+- 0 2847 2327"/>
                <a:gd name="T19" fmla="*/ 2847 h 2019"/>
                <a:gd name="T20" fmla="+- 0 16624 16624"/>
                <a:gd name="T21" fmla="*/ T20 w 2019"/>
                <a:gd name="T22" fmla="+- 0 2327 2327"/>
                <a:gd name="T23" fmla="*/ 2327 h 2019"/>
                <a:gd name="T24" fmla="+- 0 18642 16624"/>
                <a:gd name="T25" fmla="*/ T24 w 2019"/>
                <a:gd name="T26" fmla="+- 0 2327 2327"/>
                <a:gd name="T27" fmla="*/ 2327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9" h="2019">
                  <a:moveTo>
                    <a:pt x="2018" y="0"/>
                  </a:moveTo>
                  <a:lnTo>
                    <a:pt x="2018" y="2018"/>
                  </a:lnTo>
                  <a:lnTo>
                    <a:pt x="1498" y="1498"/>
                  </a:lnTo>
                  <a:lnTo>
                    <a:pt x="1498" y="520"/>
                  </a:lnTo>
                  <a:lnTo>
                    <a:pt x="520" y="520"/>
                  </a:lnTo>
                  <a:lnTo>
                    <a:pt x="0" y="0"/>
                  </a:lnTo>
                  <a:lnTo>
                    <a:pt x="2018" y="0"/>
                  </a:lnTo>
                  <a:close/>
                </a:path>
              </a:pathLst>
            </a:custGeom>
            <a:noFill/>
            <a:ln w="25908">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sp>
          <p:nvSpPr>
            <p:cNvPr id="23" name="Freeform 108"/>
            <p:cNvSpPr>
              <a:spLocks/>
            </p:cNvSpPr>
            <p:nvPr/>
          </p:nvSpPr>
          <p:spPr bwMode="auto">
            <a:xfrm>
              <a:off x="5658" y="8298"/>
              <a:ext cx="2016" cy="2019"/>
            </a:xfrm>
            <a:custGeom>
              <a:avLst/>
              <a:gdLst>
                <a:gd name="T0" fmla="+- 0 5658 5658"/>
                <a:gd name="T1" fmla="*/ T0 w 2016"/>
                <a:gd name="T2" fmla="+- 0 8298 8298"/>
                <a:gd name="T3" fmla="*/ 8298 h 2019"/>
                <a:gd name="T4" fmla="+- 0 5658 5658"/>
                <a:gd name="T5" fmla="*/ T4 w 2016"/>
                <a:gd name="T6" fmla="+- 0 10316 8298"/>
                <a:gd name="T7" fmla="*/ 10316 h 2019"/>
                <a:gd name="T8" fmla="+- 0 7674 5658"/>
                <a:gd name="T9" fmla="*/ T8 w 2016"/>
                <a:gd name="T10" fmla="+- 0 10316 8298"/>
                <a:gd name="T11" fmla="*/ 10316 h 2019"/>
                <a:gd name="T12" fmla="+- 0 7155 5658"/>
                <a:gd name="T13" fmla="*/ T12 w 2016"/>
                <a:gd name="T14" fmla="+- 0 9797 8298"/>
                <a:gd name="T15" fmla="*/ 9797 h 2019"/>
                <a:gd name="T16" fmla="+- 0 6178 5658"/>
                <a:gd name="T17" fmla="*/ T16 w 2016"/>
                <a:gd name="T18" fmla="+- 0 9797 8298"/>
                <a:gd name="T19" fmla="*/ 9797 h 2019"/>
                <a:gd name="T20" fmla="+- 0 6178 5658"/>
                <a:gd name="T21" fmla="*/ T20 w 2016"/>
                <a:gd name="T22" fmla="+- 0 8818 8298"/>
                <a:gd name="T23" fmla="*/ 8818 h 2019"/>
                <a:gd name="T24" fmla="+- 0 5658 5658"/>
                <a:gd name="T25" fmla="*/ T24 w 2016"/>
                <a:gd name="T26" fmla="+- 0 8298 8298"/>
                <a:gd name="T27" fmla="*/ 8298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6" h="2019">
                  <a:moveTo>
                    <a:pt x="0" y="0"/>
                  </a:moveTo>
                  <a:lnTo>
                    <a:pt x="0" y="2018"/>
                  </a:lnTo>
                  <a:lnTo>
                    <a:pt x="2016" y="2018"/>
                  </a:lnTo>
                  <a:lnTo>
                    <a:pt x="1497" y="1499"/>
                  </a:lnTo>
                  <a:lnTo>
                    <a:pt x="520" y="1499"/>
                  </a:lnTo>
                  <a:lnTo>
                    <a:pt x="520" y="520"/>
                  </a:lnTo>
                  <a:lnTo>
                    <a:pt x="0" y="0"/>
                  </a:lnTo>
                  <a:close/>
                </a:path>
              </a:pathLst>
            </a:custGeom>
            <a:solidFill>
              <a:srgbClr val="ACE94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ru-RU"/>
            </a:p>
          </p:txBody>
        </p:sp>
        <p:sp>
          <p:nvSpPr>
            <p:cNvPr id="24" name="Freeform 107"/>
            <p:cNvSpPr>
              <a:spLocks/>
            </p:cNvSpPr>
            <p:nvPr/>
          </p:nvSpPr>
          <p:spPr bwMode="auto">
            <a:xfrm>
              <a:off x="5658" y="8298"/>
              <a:ext cx="2016" cy="2019"/>
            </a:xfrm>
            <a:custGeom>
              <a:avLst/>
              <a:gdLst>
                <a:gd name="T0" fmla="+- 0 5658 5658"/>
                <a:gd name="T1" fmla="*/ T0 w 2016"/>
                <a:gd name="T2" fmla="+- 0 10316 8298"/>
                <a:gd name="T3" fmla="*/ 10316 h 2019"/>
                <a:gd name="T4" fmla="+- 0 5658 5658"/>
                <a:gd name="T5" fmla="*/ T4 w 2016"/>
                <a:gd name="T6" fmla="+- 0 8298 8298"/>
                <a:gd name="T7" fmla="*/ 8298 h 2019"/>
                <a:gd name="T8" fmla="+- 0 6178 5658"/>
                <a:gd name="T9" fmla="*/ T8 w 2016"/>
                <a:gd name="T10" fmla="+- 0 8818 8298"/>
                <a:gd name="T11" fmla="*/ 8818 h 2019"/>
                <a:gd name="T12" fmla="+- 0 6178 5658"/>
                <a:gd name="T13" fmla="*/ T12 w 2016"/>
                <a:gd name="T14" fmla="+- 0 9797 8298"/>
                <a:gd name="T15" fmla="*/ 9797 h 2019"/>
                <a:gd name="T16" fmla="+- 0 7155 5658"/>
                <a:gd name="T17" fmla="*/ T16 w 2016"/>
                <a:gd name="T18" fmla="+- 0 9797 8298"/>
                <a:gd name="T19" fmla="*/ 9797 h 2019"/>
                <a:gd name="T20" fmla="+- 0 7674 5658"/>
                <a:gd name="T21" fmla="*/ T20 w 2016"/>
                <a:gd name="T22" fmla="+- 0 10316 8298"/>
                <a:gd name="T23" fmla="*/ 10316 h 2019"/>
                <a:gd name="T24" fmla="+- 0 5658 5658"/>
                <a:gd name="T25" fmla="*/ T24 w 2016"/>
                <a:gd name="T26" fmla="+- 0 10316 8298"/>
                <a:gd name="T27" fmla="*/ 10316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6" h="2019">
                  <a:moveTo>
                    <a:pt x="0" y="2018"/>
                  </a:moveTo>
                  <a:lnTo>
                    <a:pt x="0" y="0"/>
                  </a:lnTo>
                  <a:lnTo>
                    <a:pt x="520" y="520"/>
                  </a:lnTo>
                  <a:lnTo>
                    <a:pt x="520" y="1499"/>
                  </a:lnTo>
                  <a:lnTo>
                    <a:pt x="1497" y="1499"/>
                  </a:lnTo>
                  <a:lnTo>
                    <a:pt x="2016" y="2018"/>
                  </a:lnTo>
                  <a:lnTo>
                    <a:pt x="0" y="2018"/>
                  </a:lnTo>
                  <a:close/>
                </a:path>
              </a:pathLst>
            </a:custGeom>
            <a:noFill/>
            <a:ln w="25908">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sp>
          <p:nvSpPr>
            <p:cNvPr id="25" name="Freeform 106"/>
            <p:cNvSpPr>
              <a:spLocks/>
            </p:cNvSpPr>
            <p:nvPr/>
          </p:nvSpPr>
          <p:spPr bwMode="auto">
            <a:xfrm>
              <a:off x="16623" y="8298"/>
              <a:ext cx="2019" cy="2019"/>
            </a:xfrm>
            <a:custGeom>
              <a:avLst/>
              <a:gdLst>
                <a:gd name="T0" fmla="+- 0 18642 16624"/>
                <a:gd name="T1" fmla="*/ T0 w 2019"/>
                <a:gd name="T2" fmla="+- 0 8298 8298"/>
                <a:gd name="T3" fmla="*/ 8298 h 2019"/>
                <a:gd name="T4" fmla="+- 0 18122 16624"/>
                <a:gd name="T5" fmla="*/ T4 w 2019"/>
                <a:gd name="T6" fmla="+- 0 8818 8298"/>
                <a:gd name="T7" fmla="*/ 8818 h 2019"/>
                <a:gd name="T8" fmla="+- 0 18122 16624"/>
                <a:gd name="T9" fmla="*/ T8 w 2019"/>
                <a:gd name="T10" fmla="+- 0 9796 8298"/>
                <a:gd name="T11" fmla="*/ 9796 h 2019"/>
                <a:gd name="T12" fmla="+- 0 17144 16624"/>
                <a:gd name="T13" fmla="*/ T12 w 2019"/>
                <a:gd name="T14" fmla="+- 0 9796 8298"/>
                <a:gd name="T15" fmla="*/ 9796 h 2019"/>
                <a:gd name="T16" fmla="+- 0 16624 16624"/>
                <a:gd name="T17" fmla="*/ T16 w 2019"/>
                <a:gd name="T18" fmla="+- 0 10316 8298"/>
                <a:gd name="T19" fmla="*/ 10316 h 2019"/>
                <a:gd name="T20" fmla="+- 0 18642 16624"/>
                <a:gd name="T21" fmla="*/ T20 w 2019"/>
                <a:gd name="T22" fmla="+- 0 10316 8298"/>
                <a:gd name="T23" fmla="*/ 10316 h 2019"/>
                <a:gd name="T24" fmla="+- 0 18642 16624"/>
                <a:gd name="T25" fmla="*/ T24 w 2019"/>
                <a:gd name="T26" fmla="+- 0 8298 8298"/>
                <a:gd name="T27" fmla="*/ 8298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9" h="2019">
                  <a:moveTo>
                    <a:pt x="2018" y="0"/>
                  </a:moveTo>
                  <a:lnTo>
                    <a:pt x="1498" y="520"/>
                  </a:lnTo>
                  <a:lnTo>
                    <a:pt x="1498" y="1498"/>
                  </a:lnTo>
                  <a:lnTo>
                    <a:pt x="520" y="1498"/>
                  </a:lnTo>
                  <a:lnTo>
                    <a:pt x="0" y="2018"/>
                  </a:lnTo>
                  <a:lnTo>
                    <a:pt x="2018" y="2018"/>
                  </a:lnTo>
                  <a:lnTo>
                    <a:pt x="2018" y="0"/>
                  </a:lnTo>
                  <a:close/>
                </a:path>
              </a:pathLst>
            </a:custGeom>
            <a:solidFill>
              <a:srgbClr val="F7964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ru-RU"/>
            </a:p>
          </p:txBody>
        </p:sp>
        <p:sp>
          <p:nvSpPr>
            <p:cNvPr id="26" name="Freeform 105"/>
            <p:cNvSpPr>
              <a:spLocks/>
            </p:cNvSpPr>
            <p:nvPr/>
          </p:nvSpPr>
          <p:spPr bwMode="auto">
            <a:xfrm>
              <a:off x="16623" y="8298"/>
              <a:ext cx="2019" cy="2019"/>
            </a:xfrm>
            <a:custGeom>
              <a:avLst/>
              <a:gdLst>
                <a:gd name="T0" fmla="+- 0 18642 16624"/>
                <a:gd name="T1" fmla="*/ T0 w 2019"/>
                <a:gd name="T2" fmla="+- 0 10316 8298"/>
                <a:gd name="T3" fmla="*/ 10316 h 2019"/>
                <a:gd name="T4" fmla="+- 0 16624 16624"/>
                <a:gd name="T5" fmla="*/ T4 w 2019"/>
                <a:gd name="T6" fmla="+- 0 10316 8298"/>
                <a:gd name="T7" fmla="*/ 10316 h 2019"/>
                <a:gd name="T8" fmla="+- 0 17144 16624"/>
                <a:gd name="T9" fmla="*/ T8 w 2019"/>
                <a:gd name="T10" fmla="+- 0 9796 8298"/>
                <a:gd name="T11" fmla="*/ 9796 h 2019"/>
                <a:gd name="T12" fmla="+- 0 18122 16624"/>
                <a:gd name="T13" fmla="*/ T12 w 2019"/>
                <a:gd name="T14" fmla="+- 0 9796 8298"/>
                <a:gd name="T15" fmla="*/ 9796 h 2019"/>
                <a:gd name="T16" fmla="+- 0 18122 16624"/>
                <a:gd name="T17" fmla="*/ T16 w 2019"/>
                <a:gd name="T18" fmla="+- 0 8818 8298"/>
                <a:gd name="T19" fmla="*/ 8818 h 2019"/>
                <a:gd name="T20" fmla="+- 0 18642 16624"/>
                <a:gd name="T21" fmla="*/ T20 w 2019"/>
                <a:gd name="T22" fmla="+- 0 8298 8298"/>
                <a:gd name="T23" fmla="*/ 8298 h 2019"/>
                <a:gd name="T24" fmla="+- 0 18642 16624"/>
                <a:gd name="T25" fmla="*/ T24 w 2019"/>
                <a:gd name="T26" fmla="+- 0 10316 8298"/>
                <a:gd name="T27" fmla="*/ 10316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9" h="2019">
                  <a:moveTo>
                    <a:pt x="2018" y="2018"/>
                  </a:moveTo>
                  <a:lnTo>
                    <a:pt x="0" y="2018"/>
                  </a:lnTo>
                  <a:lnTo>
                    <a:pt x="520" y="1498"/>
                  </a:lnTo>
                  <a:lnTo>
                    <a:pt x="1498" y="1498"/>
                  </a:lnTo>
                  <a:lnTo>
                    <a:pt x="1498" y="520"/>
                  </a:lnTo>
                  <a:lnTo>
                    <a:pt x="2018" y="0"/>
                  </a:lnTo>
                  <a:lnTo>
                    <a:pt x="2018" y="2018"/>
                  </a:lnTo>
                  <a:close/>
                </a:path>
              </a:pathLst>
            </a:custGeom>
            <a:noFill/>
            <a:ln w="25908">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pic>
          <p:nvPicPr>
            <p:cNvPr id="27" name="Picture 10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2" y="376"/>
              <a:ext cx="13780" cy="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1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5" y="7327"/>
              <a:ext cx="4400" cy="3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9" name="Прямоугольник 28"/>
          <p:cNvSpPr/>
          <p:nvPr/>
        </p:nvSpPr>
        <p:spPr>
          <a:xfrm>
            <a:off x="3487811" y="783909"/>
            <a:ext cx="7976307" cy="707886"/>
          </a:xfrm>
          <a:prstGeom prst="rect">
            <a:avLst/>
          </a:prstGeom>
        </p:spPr>
        <p:txBody>
          <a:bodyPr wrap="square">
            <a:spAutoFit/>
          </a:bodyPr>
          <a:lstStyle/>
          <a:p>
            <a:r>
              <a:rPr lang="uz-Cyrl-UZ" sz="2000" dirty="0">
                <a:solidFill>
                  <a:srgbClr val="FF0000"/>
                </a:solidFill>
                <a:latin typeface="Times New Roman" panose="02020603050405020304" pitchFamily="18" charset="0"/>
                <a:ea typeface="Times New Roman" panose="02020603050405020304" pitchFamily="18" charset="0"/>
              </a:rPr>
              <a:t>                       </a:t>
            </a:r>
            <a:endParaRPr lang="en-US" sz="2000" dirty="0" smtClean="0">
              <a:solidFill>
                <a:srgbClr val="FF0000"/>
              </a:solidFill>
              <a:latin typeface="Times New Roman" panose="02020603050405020304" pitchFamily="18" charset="0"/>
              <a:ea typeface="Times New Roman" panose="02020603050405020304" pitchFamily="18" charset="0"/>
            </a:endParaRPr>
          </a:p>
          <a:p>
            <a:r>
              <a:rPr lang="en-US" sz="2000" b="1" dirty="0">
                <a:solidFill>
                  <a:srgbClr val="FF0000"/>
                </a:solidFill>
                <a:latin typeface="Times New Roman" panose="02020603050405020304" pitchFamily="18" charset="0"/>
                <a:ea typeface="Times New Roman" panose="02020603050405020304" pitchFamily="18" charset="0"/>
              </a:rPr>
              <a:t> </a:t>
            </a:r>
            <a:r>
              <a:rPr lang="en-US" sz="2000" b="1" dirty="0" smtClean="0">
                <a:solidFill>
                  <a:srgbClr val="FF0000"/>
                </a:solidFill>
                <a:latin typeface="Times New Roman" panose="02020603050405020304" pitchFamily="18" charset="0"/>
                <a:ea typeface="Times New Roman" panose="02020603050405020304" pitchFamily="18" charset="0"/>
              </a:rPr>
              <a:t>           </a:t>
            </a:r>
            <a:endParaRPr lang="ru-RU" sz="2400" b="1" dirty="0"/>
          </a:p>
        </p:txBody>
      </p:sp>
      <p:sp>
        <p:nvSpPr>
          <p:cNvPr id="30" name="Прямоугольник 29"/>
          <p:cNvSpPr/>
          <p:nvPr/>
        </p:nvSpPr>
        <p:spPr>
          <a:xfrm>
            <a:off x="559559" y="476672"/>
            <a:ext cx="2770602" cy="1994392"/>
          </a:xfrm>
          <a:prstGeom prst="rect">
            <a:avLst/>
          </a:prstGeom>
        </p:spPr>
        <p:txBody>
          <a:bodyPr wrap="square">
            <a:spAutoFit/>
          </a:bodyPr>
          <a:lstStyle/>
          <a:p>
            <a:pPr marL="189230" marR="24130" indent="-635" algn="ctr">
              <a:lnSpc>
                <a:spcPct val="103000"/>
              </a:lnSpc>
            </a:pPr>
            <a:r>
              <a:rPr lang="en-US" sz="2000" b="1" dirty="0" smtClean="0">
                <a:solidFill>
                  <a:srgbClr val="0070C0"/>
                </a:solidFill>
                <a:latin typeface="Times New Roman" panose="02020603050405020304" pitchFamily="18" charset="0"/>
                <a:cs typeface="Times New Roman" panose="02020603050405020304" pitchFamily="18" charset="0"/>
              </a:rPr>
              <a:t>“</a:t>
            </a:r>
            <a:r>
              <a:rPr lang="uz-Latn-UZ" sz="2000" b="1" dirty="0" smtClean="0">
                <a:solidFill>
                  <a:srgbClr val="0070C0"/>
                </a:solidFill>
                <a:latin typeface="Times New Roman" panose="02020603050405020304" pitchFamily="18" charset="0"/>
                <a:cs typeface="Times New Roman" panose="02020603050405020304" pitchFamily="18" charset="0"/>
              </a:rPr>
              <a:t>BUHGALTERIYA HISOBI VA MOLIYA</a:t>
            </a:r>
            <a:r>
              <a:rPr lang="en-US" sz="2000" b="1" dirty="0" smtClean="0">
                <a:solidFill>
                  <a:srgbClr val="0070C0"/>
                </a:solidFill>
                <a:latin typeface="Times New Roman" panose="02020603050405020304" pitchFamily="18" charset="0"/>
                <a:cs typeface="Times New Roman" panose="02020603050405020304" pitchFamily="18" charset="0"/>
              </a:rPr>
              <a:t>”</a:t>
            </a:r>
            <a:r>
              <a:rPr lang="en-US" sz="2000" b="1" dirty="0" smtClean="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smtClean="0">
                <a:solidFill>
                  <a:srgbClr val="0070C0"/>
                </a:solidFill>
                <a:latin typeface="Times New Roman" panose="02020603050405020304" pitchFamily="18" charset="0"/>
                <a:ea typeface="Times New Roman" panose="02020603050405020304" pitchFamily="18" charset="0"/>
              </a:rPr>
              <a:t>KAFEDRASI</a:t>
            </a:r>
            <a:endParaRPr lang="en-US" sz="2000" b="1" dirty="0">
              <a:solidFill>
                <a:srgbClr val="0070C0"/>
              </a:solidFill>
              <a:latin typeface="Times New Roman" panose="02020603050405020304" pitchFamily="18" charset="0"/>
              <a:ea typeface="Times New Roman" panose="02020603050405020304" pitchFamily="18" charset="0"/>
            </a:endParaRPr>
          </a:p>
          <a:p>
            <a:pPr marL="189230" marR="24130" indent="-635" algn="ctr">
              <a:lnSpc>
                <a:spcPct val="103000"/>
              </a:lnSpc>
            </a:pPr>
            <a:r>
              <a:rPr lang="en-US" sz="2000" b="1" dirty="0">
                <a:solidFill>
                  <a:srgbClr val="0070C0"/>
                </a:solidFill>
                <a:latin typeface="Times New Roman" panose="02020603050405020304" pitchFamily="18" charset="0"/>
                <a:ea typeface="Times New Roman" panose="02020603050405020304" pitchFamily="18" charset="0"/>
              </a:rPr>
              <a:t>MA’RUZACHI G.Q.TURAYEVA</a:t>
            </a:r>
            <a:endParaRPr lang="ru-RU" sz="2000" dirty="0">
              <a:latin typeface="Times New Roman" panose="02020603050405020304" pitchFamily="18" charset="0"/>
              <a:ea typeface="Times New Roman" panose="02020603050405020304" pitchFamily="18" charset="0"/>
            </a:endParaRPr>
          </a:p>
        </p:txBody>
      </p:sp>
      <p:sp>
        <p:nvSpPr>
          <p:cNvPr id="31" name="Прямоугольник 30"/>
          <p:cNvSpPr/>
          <p:nvPr/>
        </p:nvSpPr>
        <p:spPr>
          <a:xfrm>
            <a:off x="2639616" y="2454375"/>
            <a:ext cx="7465799" cy="584775"/>
          </a:xfrm>
          <a:prstGeom prst="rect">
            <a:avLst/>
          </a:prstGeom>
        </p:spPr>
        <p:txBody>
          <a:bodyPr wrap="square">
            <a:spAutoFit/>
          </a:bodyPr>
          <a:lstStyle/>
          <a:p>
            <a:pPr marL="900113" indent="1182688" algn="ctr">
              <a:spcBef>
                <a:spcPts val="370"/>
              </a:spcBef>
            </a:pPr>
            <a:r>
              <a:rPr lang="en-US" sz="3200" b="1" dirty="0" smtClean="0">
                <a:latin typeface="Times New Roman" panose="02020603050405020304" pitchFamily="18" charset="0"/>
                <a:cs typeface="Times New Roman" panose="02020603050405020304" pitchFamily="18" charset="0"/>
              </a:rPr>
              <a:t>8</a:t>
            </a:r>
            <a:r>
              <a:rPr lang="ru-RU" sz="3200" b="1" dirty="0" smtClean="0">
                <a:latin typeface="Times New Roman" panose="02020603050405020304" pitchFamily="18" charset="0"/>
                <a:cs typeface="Times New Roman" panose="02020603050405020304" pitchFamily="18" charset="0"/>
              </a:rPr>
              <a:t>-</a:t>
            </a:r>
            <a:r>
              <a:rPr lang="en-US" sz="3200" b="1" dirty="0" err="1">
                <a:latin typeface="Times New Roman" panose="02020603050405020304" pitchFamily="18" charset="0"/>
                <a:cs typeface="Times New Roman" panose="02020603050405020304" pitchFamily="18" charset="0"/>
              </a:rPr>
              <a:t>mavzu</a:t>
            </a:r>
            <a:r>
              <a:rPr lang="ru-RU" sz="2800" b="1" i="1" dirty="0" smtClean="0">
                <a:latin typeface="Arial Black" panose="020B0A04020102020204" pitchFamily="34" charset="0"/>
                <a:cs typeface="Times New Roman" panose="02020603050405020304" pitchFamily="18" charset="0"/>
              </a:rPr>
              <a:t>:</a:t>
            </a:r>
            <a:r>
              <a:rPr lang="ru-RU" sz="2800" b="1" i="1" dirty="0">
                <a:latin typeface="Arial Black" panose="020B0A04020102020204" pitchFamily="34" charset="0"/>
              </a:rPr>
              <a:t>TEXNIK TAHLIL</a:t>
            </a:r>
            <a:endParaRPr lang="ru-RU" sz="2800" b="1" i="1" dirty="0">
              <a:latin typeface="Arial Black" panose="020B0A04020102020204" pitchFamily="34" charset="0"/>
              <a:cs typeface="Times New Roman" panose="02020603050405020304" pitchFamily="18" charset="0"/>
            </a:endParaRPr>
          </a:p>
        </p:txBody>
      </p:sp>
      <p:sp>
        <p:nvSpPr>
          <p:cNvPr id="4" name="Прямоугольник 3"/>
          <p:cNvSpPr/>
          <p:nvPr/>
        </p:nvSpPr>
        <p:spPr>
          <a:xfrm>
            <a:off x="3794078" y="783909"/>
            <a:ext cx="7702850" cy="923330"/>
          </a:xfrm>
          <a:prstGeom prst="rect">
            <a:avLst/>
          </a:prstGeom>
        </p:spPr>
        <p:txBody>
          <a:bodyPr wrap="square">
            <a:spAutoFit/>
          </a:bodyPr>
          <a:lstStyle/>
          <a:p>
            <a:pPr algn="ctr">
              <a:spcAft>
                <a:spcPts val="0"/>
              </a:spcAft>
            </a:pPr>
            <a:r>
              <a:rPr lang="uz-Latn-UZ" b="1" dirty="0">
                <a:latin typeface="Times New Roman" panose="02020603050405020304" pitchFamily="18" charset="0"/>
                <a:ea typeface="Times New Roman" panose="02020603050405020304" pitchFamily="18" charset="0"/>
              </a:rPr>
              <a:t>O‘ZBEKISTON RESPUBLIKASI</a:t>
            </a:r>
            <a:endParaRPr lang="ru-RU" sz="1400" dirty="0">
              <a:latin typeface="Times New Roman" panose="02020603050405020304" pitchFamily="18" charset="0"/>
              <a:ea typeface="Times New Roman" panose="02020603050405020304" pitchFamily="18" charset="0"/>
            </a:endParaRPr>
          </a:p>
          <a:p>
            <a:pPr algn="ctr">
              <a:spcAft>
                <a:spcPts val="0"/>
              </a:spcAft>
            </a:pPr>
            <a:r>
              <a:rPr lang="uz-Latn-UZ" b="1" dirty="0">
                <a:latin typeface="Times New Roman" panose="02020603050405020304" pitchFamily="18" charset="0"/>
                <a:ea typeface="Times New Roman" panose="02020603050405020304" pitchFamily="18" charset="0"/>
              </a:rPr>
              <a:t>OLIY TA’LIM, FAN VA INNOVATSIYALAR </a:t>
            </a:r>
            <a:r>
              <a:rPr lang="uz-Latn-UZ" b="1" dirty="0" smtClean="0">
                <a:latin typeface="Times New Roman" panose="02020603050405020304" pitchFamily="18" charset="0"/>
                <a:ea typeface="Times New Roman" panose="02020603050405020304" pitchFamily="18" charset="0"/>
              </a:rPr>
              <a:t>VAZIRLIGI</a:t>
            </a:r>
            <a:r>
              <a:rPr lang="uz-Latn-UZ" b="1" dirty="0">
                <a:latin typeface="Times New Roman" panose="02020603050405020304" pitchFamily="18" charset="0"/>
                <a:ea typeface="Times New Roman" panose="02020603050405020304" pitchFamily="18" charset="0"/>
              </a:rPr>
              <a:t>  </a:t>
            </a:r>
            <a:endParaRPr lang="ru-RU" sz="1400" dirty="0">
              <a:latin typeface="Times New Roman" panose="02020603050405020304" pitchFamily="18" charset="0"/>
              <a:ea typeface="Times New Roman" panose="02020603050405020304" pitchFamily="18" charset="0"/>
            </a:endParaRPr>
          </a:p>
          <a:p>
            <a:pPr algn="ctr">
              <a:spcAft>
                <a:spcPts val="0"/>
              </a:spcAft>
            </a:pPr>
            <a:r>
              <a:rPr lang="uz-Latn-UZ" b="1" dirty="0">
                <a:latin typeface="Times New Roman" panose="02020603050405020304" pitchFamily="18" charset="0"/>
                <a:ea typeface="Times New Roman" panose="02020603050405020304" pitchFamily="18" charset="0"/>
              </a:rPr>
              <a:t>GULISTON DAVLAT UNIVERSITETI</a:t>
            </a:r>
            <a:endParaRPr lang="ru-RU" sz="1400" dirty="0">
              <a:effectLst/>
              <a:latin typeface="Times New Roman" panose="02020603050405020304" pitchFamily="18" charset="0"/>
              <a:ea typeface="Times New Roman" panose="02020603050405020304" pitchFamily="18" charset="0"/>
            </a:endParaRPr>
          </a:p>
        </p:txBody>
      </p:sp>
      <p:pic>
        <p:nvPicPr>
          <p:cNvPr id="32" name="Picture 5" descr="photos0-800x600">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21875" y="4074447"/>
            <a:ext cx="6054131" cy="2107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0076805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b="1" i="1" dirty="0" err="1" smtClean="0"/>
              <a:t>Reja</a:t>
            </a:r>
            <a:r>
              <a:rPr lang="en-US" b="1" i="1" dirty="0" smtClean="0"/>
              <a:t/>
            </a:r>
            <a:br>
              <a:rPr lang="en-US" b="1" i="1" dirty="0" smtClean="0"/>
            </a:br>
            <a:endParaRPr lang="ru-RU" b="1" i="1" dirty="0"/>
          </a:p>
        </p:txBody>
      </p:sp>
      <p:sp>
        <p:nvSpPr>
          <p:cNvPr id="3" name="Объект 2"/>
          <p:cNvSpPr>
            <a:spLocks noGrp="1"/>
          </p:cNvSpPr>
          <p:nvPr>
            <p:ph idx="1"/>
          </p:nvPr>
        </p:nvSpPr>
        <p:spPr/>
        <p:txBody>
          <a:bodyPr>
            <a:normAutofit/>
          </a:bodyPr>
          <a:lstStyle/>
          <a:p>
            <a:r>
              <a:rPr lang="en-US" sz="2800" b="1" dirty="0" err="1">
                <a:solidFill>
                  <a:schemeClr val="accent3"/>
                </a:solidFill>
              </a:rPr>
              <a:t>Loyihalarni</a:t>
            </a:r>
            <a:r>
              <a:rPr lang="en-US" sz="2800" b="1" dirty="0">
                <a:solidFill>
                  <a:schemeClr val="accent3"/>
                </a:solidFill>
              </a:rPr>
              <a:t> </a:t>
            </a:r>
            <a:r>
              <a:rPr lang="en-US" sz="2800" b="1" dirty="0" err="1">
                <a:solidFill>
                  <a:schemeClr val="accent3"/>
                </a:solidFill>
              </a:rPr>
              <a:t>texnik</a:t>
            </a:r>
            <a:r>
              <a:rPr lang="en-US" sz="2800" b="1" dirty="0">
                <a:solidFill>
                  <a:schemeClr val="accent3"/>
                </a:solidFill>
              </a:rPr>
              <a:t> </a:t>
            </a:r>
            <a:r>
              <a:rPr lang="en-US" sz="2800" b="1" dirty="0" err="1">
                <a:solidFill>
                  <a:schemeClr val="accent3"/>
                </a:solidFill>
              </a:rPr>
              <a:t>tahlil</a:t>
            </a:r>
            <a:r>
              <a:rPr lang="en-US" sz="2800" b="1" dirty="0">
                <a:solidFill>
                  <a:schemeClr val="accent3"/>
                </a:solidFill>
              </a:rPr>
              <a:t> </a:t>
            </a:r>
            <a:r>
              <a:rPr lang="en-US" sz="2800" b="1" dirty="0" err="1" smtClean="0">
                <a:solidFill>
                  <a:schemeClr val="accent3"/>
                </a:solidFill>
              </a:rPr>
              <a:t>qilishning</a:t>
            </a:r>
            <a:r>
              <a:rPr lang="en-US" sz="2800" dirty="0">
                <a:solidFill>
                  <a:schemeClr val="accent3"/>
                </a:solidFill>
              </a:rPr>
              <a:t> </a:t>
            </a:r>
            <a:r>
              <a:rPr lang="uz-Cyrl-UZ" sz="2800" b="1" dirty="0" smtClean="0">
                <a:solidFill>
                  <a:schemeClr val="accent3"/>
                </a:solidFill>
              </a:rPr>
              <a:t>vazifalari </a:t>
            </a:r>
            <a:r>
              <a:rPr lang="uz-Cyrl-UZ" sz="2800" b="1" dirty="0">
                <a:solidFill>
                  <a:schemeClr val="accent3"/>
                </a:solidFill>
              </a:rPr>
              <a:t>va </a:t>
            </a:r>
            <a:r>
              <a:rPr lang="uz-Cyrl-UZ" sz="2800" b="1" dirty="0" smtClean="0">
                <a:solidFill>
                  <a:schemeClr val="accent3"/>
                </a:solidFill>
              </a:rPr>
              <a:t>tarkibi</a:t>
            </a:r>
            <a:endParaRPr lang="en-US" sz="2800" b="1" dirty="0" smtClean="0">
              <a:solidFill>
                <a:schemeClr val="accent3"/>
              </a:solidFill>
            </a:endParaRPr>
          </a:p>
          <a:p>
            <a:r>
              <a:rPr lang="en-US" sz="2800" b="1" dirty="0" err="1">
                <a:solidFill>
                  <a:schemeClr val="accent3"/>
                </a:solidFill>
              </a:rPr>
              <a:t>Loyihalarni</a:t>
            </a:r>
            <a:r>
              <a:rPr lang="en-US" sz="2800" b="1" dirty="0">
                <a:solidFill>
                  <a:schemeClr val="accent3"/>
                </a:solidFill>
              </a:rPr>
              <a:t> </a:t>
            </a:r>
            <a:r>
              <a:rPr lang="en-US" sz="2800" b="1" dirty="0" err="1">
                <a:solidFill>
                  <a:schemeClr val="accent3"/>
                </a:solidFill>
              </a:rPr>
              <a:t>ishlab</a:t>
            </a:r>
            <a:r>
              <a:rPr lang="en-US" sz="2800" b="1" dirty="0">
                <a:solidFill>
                  <a:schemeClr val="accent3"/>
                </a:solidFill>
              </a:rPr>
              <a:t> </a:t>
            </a:r>
            <a:r>
              <a:rPr lang="en-US" sz="2800" b="1" dirty="0" err="1">
                <a:solidFill>
                  <a:schemeClr val="accent3"/>
                </a:solidFill>
              </a:rPr>
              <a:t>chiqishning</a:t>
            </a:r>
            <a:r>
              <a:rPr lang="en-US" sz="2800" b="1" dirty="0">
                <a:solidFill>
                  <a:schemeClr val="accent3"/>
                </a:solidFill>
              </a:rPr>
              <a:t> </a:t>
            </a:r>
            <a:r>
              <a:rPr lang="en-US" sz="2800" b="1" dirty="0" err="1">
                <a:solidFill>
                  <a:schemeClr val="accent3"/>
                </a:solidFill>
              </a:rPr>
              <a:t>texnik</a:t>
            </a:r>
            <a:r>
              <a:rPr lang="en-US" sz="2800" b="1" dirty="0">
                <a:solidFill>
                  <a:schemeClr val="accent3"/>
                </a:solidFill>
              </a:rPr>
              <a:t> </a:t>
            </a:r>
            <a:r>
              <a:rPr lang="en-US" sz="2800" b="1" dirty="0" err="1" smtClean="0">
                <a:solidFill>
                  <a:schemeClr val="accent3"/>
                </a:solidFill>
              </a:rPr>
              <a:t>muammolari</a:t>
            </a:r>
            <a:r>
              <a:rPr lang="en-US" sz="2800" b="1" dirty="0" smtClean="0">
                <a:solidFill>
                  <a:schemeClr val="accent3"/>
                </a:solidFill>
              </a:rPr>
              <a:t>.</a:t>
            </a:r>
            <a:r>
              <a:rPr lang="en-US" sz="2800" dirty="0">
                <a:solidFill>
                  <a:schemeClr val="accent3"/>
                </a:solidFill>
              </a:rPr>
              <a:t> </a:t>
            </a:r>
            <a:r>
              <a:rPr lang="uz-Cyrl-UZ" sz="2800" b="1" dirty="0" smtClean="0">
                <a:solidFill>
                  <a:schemeClr val="accent3"/>
                </a:solidFill>
              </a:rPr>
              <a:t>Mulk </a:t>
            </a:r>
            <a:r>
              <a:rPr lang="uz-Cyrl-UZ" sz="2800" b="1" dirty="0">
                <a:solidFill>
                  <a:schemeClr val="accent3"/>
                </a:solidFill>
              </a:rPr>
              <a:t>shakli. Loyiha </a:t>
            </a:r>
            <a:r>
              <a:rPr lang="uz-Cyrl-UZ" sz="2800" b="1" dirty="0" smtClean="0">
                <a:solidFill>
                  <a:schemeClr val="accent3"/>
                </a:solidFill>
              </a:rPr>
              <a:t>ko’lami</a:t>
            </a:r>
            <a:endParaRPr lang="en-US" sz="2800" b="1" dirty="0" smtClean="0">
              <a:solidFill>
                <a:schemeClr val="accent3"/>
              </a:solidFill>
            </a:endParaRPr>
          </a:p>
          <a:p>
            <a:r>
              <a:rPr lang="uz-Cyrl-UZ" sz="2800" b="1" dirty="0">
                <a:solidFill>
                  <a:schemeClr val="accent3"/>
                </a:solidFill>
              </a:rPr>
              <a:t>Loyihalarni joylashtirish </a:t>
            </a:r>
            <a:r>
              <a:rPr lang="uz-Cyrl-UZ" sz="2800" b="1" dirty="0" smtClean="0">
                <a:solidFill>
                  <a:schemeClr val="accent3"/>
                </a:solidFill>
              </a:rPr>
              <a:t>o’rni</a:t>
            </a:r>
            <a:r>
              <a:rPr lang="en-US" sz="2800" b="1" dirty="0" smtClean="0">
                <a:solidFill>
                  <a:schemeClr val="accent3"/>
                </a:solidFill>
              </a:rPr>
              <a:t>, </a:t>
            </a:r>
            <a:r>
              <a:rPr lang="uz-Cyrl-UZ" sz="2800" b="1" dirty="0" smtClean="0">
                <a:solidFill>
                  <a:schemeClr val="accent3"/>
                </a:solidFill>
              </a:rPr>
              <a:t>Xarajatlardagi o’zgarishlar</a:t>
            </a:r>
            <a:endParaRPr lang="en-US" sz="2800" b="1" dirty="0" smtClean="0">
              <a:solidFill>
                <a:schemeClr val="accent3"/>
              </a:solidFill>
            </a:endParaRPr>
          </a:p>
          <a:p>
            <a:r>
              <a:rPr lang="uz-Cyrl-UZ" sz="2800" b="1" dirty="0">
                <a:solidFill>
                  <a:schemeClr val="accent3"/>
                </a:solidFill>
              </a:rPr>
              <a:t>Loyihani amalga oshirish ishlari grafigi</a:t>
            </a:r>
            <a:endParaRPr lang="ru-RU" sz="2800" dirty="0">
              <a:solidFill>
                <a:schemeClr val="accent3"/>
              </a:solidFill>
            </a:endParaRPr>
          </a:p>
          <a:p>
            <a:endParaRPr lang="ru-RU" sz="2800" dirty="0"/>
          </a:p>
        </p:txBody>
      </p:sp>
      <p:pic>
        <p:nvPicPr>
          <p:cNvPr id="1026" name="Picture 2" descr="Texnik tahlil bo'yicha eng yaxshi 5 ta kitob | Forex Trading Blog - Forex  yangiliklari, maqolalari va bozor tahlili - FXC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 y="1457661"/>
            <a:ext cx="2433637" cy="409697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Oʻzbekistonda eng jozibador investitsion tarmoqlar qays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56759" y="39799"/>
            <a:ext cx="3347853" cy="20938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89527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b="1" dirty="0" err="1"/>
              <a:t>Ushbu</a:t>
            </a:r>
            <a:r>
              <a:rPr lang="en-US" b="1" dirty="0"/>
              <a:t> </a:t>
            </a:r>
            <a:r>
              <a:rPr lang="en-US" b="1" dirty="0" err="1"/>
              <a:t>darsda</a:t>
            </a:r>
            <a:r>
              <a:rPr lang="en-US" b="1" dirty="0"/>
              <a:t> </a:t>
            </a:r>
            <a:r>
              <a:rPr lang="en-US" b="1" dirty="0" err="1"/>
              <a:t>quyidagilarni</a:t>
            </a:r>
            <a:r>
              <a:rPr lang="en-US" b="1" dirty="0"/>
              <a:t> </a:t>
            </a:r>
            <a:r>
              <a:rPr lang="en-US" b="1" dirty="0" err="1"/>
              <a:t>bilib</a:t>
            </a:r>
            <a:r>
              <a:rPr lang="en-US" b="1" dirty="0"/>
              <a:t> </a:t>
            </a:r>
            <a:r>
              <a:rPr lang="en-US" b="1" dirty="0" err="1"/>
              <a:t>olasiz</a:t>
            </a:r>
            <a:r>
              <a:rPr lang="en-US" b="1" dirty="0"/>
              <a:t>:</a:t>
            </a:r>
            <a:endParaRPr lang="ru-RU" dirty="0"/>
          </a:p>
        </p:txBody>
      </p:sp>
      <p:sp>
        <p:nvSpPr>
          <p:cNvPr id="3" name="Объект 2"/>
          <p:cNvSpPr>
            <a:spLocks noGrp="1"/>
          </p:cNvSpPr>
          <p:nvPr>
            <p:ph idx="1"/>
          </p:nvPr>
        </p:nvSpPr>
        <p:spPr/>
        <p:txBody>
          <a:bodyPr/>
          <a:lstStyle/>
          <a:p>
            <a:r>
              <a:rPr lang="en-US" sz="3600" b="1" i="1" dirty="0" err="1">
                <a:solidFill>
                  <a:srgbClr val="FF0000"/>
                </a:solidFill>
              </a:rPr>
              <a:t>Texnik</a:t>
            </a:r>
            <a:r>
              <a:rPr lang="en-US" sz="3600" b="1" i="1" dirty="0">
                <a:solidFill>
                  <a:srgbClr val="FF0000"/>
                </a:solidFill>
              </a:rPr>
              <a:t> </a:t>
            </a:r>
            <a:r>
              <a:rPr lang="en-US" sz="3600" b="1" i="1" dirty="0" err="1">
                <a:solidFill>
                  <a:srgbClr val="FF0000"/>
                </a:solidFill>
              </a:rPr>
              <a:t>tahlil</a:t>
            </a:r>
            <a:r>
              <a:rPr lang="en-US" sz="3600" b="1" i="1" dirty="0">
                <a:solidFill>
                  <a:srgbClr val="FF0000"/>
                </a:solidFill>
              </a:rPr>
              <a:t> </a:t>
            </a:r>
            <a:r>
              <a:rPr lang="en-US" sz="3600" b="1" i="1" dirty="0" err="1">
                <a:solidFill>
                  <a:srgbClr val="FF0000"/>
                </a:solidFill>
              </a:rPr>
              <a:t>nima</a:t>
            </a:r>
            <a:r>
              <a:rPr lang="en-US" sz="3600" b="1" i="1" dirty="0">
                <a:solidFill>
                  <a:srgbClr val="FF0000"/>
                </a:solidFill>
              </a:rPr>
              <a:t>?</a:t>
            </a:r>
            <a:endParaRPr lang="en-US" sz="3600" i="1" dirty="0">
              <a:solidFill>
                <a:srgbClr val="FF0000"/>
              </a:solidFill>
            </a:endParaRPr>
          </a:p>
          <a:p>
            <a:r>
              <a:rPr lang="en-US" sz="3600" b="1" i="1" dirty="0" err="1">
                <a:solidFill>
                  <a:srgbClr val="FF0000"/>
                </a:solidFill>
              </a:rPr>
              <a:t>Savdo</a:t>
            </a:r>
            <a:r>
              <a:rPr lang="en-US" sz="3600" b="1" i="1" dirty="0">
                <a:solidFill>
                  <a:srgbClr val="FF0000"/>
                </a:solidFill>
              </a:rPr>
              <a:t> </a:t>
            </a:r>
            <a:r>
              <a:rPr lang="en-US" sz="3600" b="1" i="1" dirty="0" err="1">
                <a:solidFill>
                  <a:srgbClr val="FF0000"/>
                </a:solidFill>
              </a:rPr>
              <a:t>imkoniyatlarini</a:t>
            </a:r>
            <a:r>
              <a:rPr lang="en-US" sz="3600" b="1" i="1" dirty="0">
                <a:solidFill>
                  <a:srgbClr val="FF0000"/>
                </a:solidFill>
              </a:rPr>
              <a:t> </a:t>
            </a:r>
            <a:r>
              <a:rPr lang="en-US" sz="3600" b="1" i="1" dirty="0" err="1">
                <a:solidFill>
                  <a:srgbClr val="FF0000"/>
                </a:solidFill>
              </a:rPr>
              <a:t>aniqlashning</a:t>
            </a:r>
            <a:r>
              <a:rPr lang="en-US" sz="3600" b="1" i="1" dirty="0">
                <a:solidFill>
                  <a:srgbClr val="FF0000"/>
                </a:solidFill>
              </a:rPr>
              <a:t> </a:t>
            </a:r>
            <a:r>
              <a:rPr lang="en-US" sz="3600" b="1" i="1" dirty="0" err="1">
                <a:solidFill>
                  <a:srgbClr val="FF0000"/>
                </a:solidFill>
              </a:rPr>
              <a:t>asosiy</a:t>
            </a:r>
            <a:r>
              <a:rPr lang="en-US" sz="3600" b="1" i="1" dirty="0">
                <a:solidFill>
                  <a:srgbClr val="FF0000"/>
                </a:solidFill>
              </a:rPr>
              <a:t> </a:t>
            </a:r>
            <a:r>
              <a:rPr lang="en-US" sz="3600" b="1" i="1" dirty="0" err="1">
                <a:solidFill>
                  <a:srgbClr val="FF0000"/>
                </a:solidFill>
              </a:rPr>
              <a:t>printsiplari</a:t>
            </a:r>
            <a:endParaRPr lang="en-US" sz="3600" i="1" dirty="0">
              <a:solidFill>
                <a:srgbClr val="FF0000"/>
              </a:solidFill>
            </a:endParaRPr>
          </a:p>
          <a:p>
            <a:r>
              <a:rPr lang="en-US" sz="3600" b="1" i="1" dirty="0" err="1">
                <a:solidFill>
                  <a:srgbClr val="FF0000"/>
                </a:solidFill>
              </a:rPr>
              <a:t>Yordam</a:t>
            </a:r>
            <a:r>
              <a:rPr lang="en-US" sz="3600" b="1" i="1" dirty="0">
                <a:solidFill>
                  <a:srgbClr val="FF0000"/>
                </a:solidFill>
              </a:rPr>
              <a:t> </a:t>
            </a:r>
            <a:r>
              <a:rPr lang="en-US" sz="3600" b="1" i="1" dirty="0" err="1">
                <a:solidFill>
                  <a:srgbClr val="FF0000"/>
                </a:solidFill>
              </a:rPr>
              <a:t>va</a:t>
            </a:r>
            <a:r>
              <a:rPr lang="en-US" sz="3600" b="1" i="1" dirty="0">
                <a:solidFill>
                  <a:srgbClr val="FF0000"/>
                </a:solidFill>
              </a:rPr>
              <a:t> </a:t>
            </a:r>
            <a:r>
              <a:rPr lang="en-US" sz="3600" b="1" i="1" dirty="0" err="1">
                <a:solidFill>
                  <a:srgbClr val="FF0000"/>
                </a:solidFill>
              </a:rPr>
              <a:t>qarshilik</a:t>
            </a:r>
            <a:r>
              <a:rPr lang="en-US" sz="3600" b="1" i="1" dirty="0">
                <a:solidFill>
                  <a:srgbClr val="FF0000"/>
                </a:solidFill>
              </a:rPr>
              <a:t> </a:t>
            </a:r>
            <a:r>
              <a:rPr lang="en-US" sz="3600" b="1" i="1" dirty="0" err="1">
                <a:solidFill>
                  <a:srgbClr val="FF0000"/>
                </a:solidFill>
              </a:rPr>
              <a:t>darajalariga</a:t>
            </a:r>
            <a:r>
              <a:rPr lang="en-US" sz="3600" b="1" i="1" dirty="0">
                <a:solidFill>
                  <a:srgbClr val="FF0000"/>
                </a:solidFill>
              </a:rPr>
              <a:t> </a:t>
            </a:r>
            <a:r>
              <a:rPr lang="en-US" sz="3600" b="1" i="1" dirty="0" err="1">
                <a:solidFill>
                  <a:srgbClr val="FF0000"/>
                </a:solidFill>
              </a:rPr>
              <a:t>kirish</a:t>
            </a:r>
            <a:endParaRPr lang="en-US" sz="3600" i="1" dirty="0">
              <a:solidFill>
                <a:srgbClr val="FF0000"/>
              </a:solidFill>
            </a:endParaRPr>
          </a:p>
          <a:p>
            <a:endParaRPr lang="ru-RU" dirty="0"/>
          </a:p>
        </p:txBody>
      </p:sp>
      <p:pic>
        <p:nvPicPr>
          <p:cNvPr id="2056" name="Picture 8" descr="Davlat xaridlarini tahlil qilish uchun tayyor vosi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546" y="2622621"/>
            <a:ext cx="2291829" cy="31776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80314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b="1" dirty="0" err="1">
                <a:solidFill>
                  <a:srgbClr val="7030A0"/>
                </a:solidFill>
              </a:rPr>
              <a:t>Investitsiya</a:t>
            </a:r>
            <a:r>
              <a:rPr lang="en-US" b="1" dirty="0">
                <a:solidFill>
                  <a:srgbClr val="7030A0"/>
                </a:solidFill>
              </a:rPr>
              <a:t> </a:t>
            </a:r>
            <a:r>
              <a:rPr lang="en-US" b="1" dirty="0" err="1">
                <a:solidFill>
                  <a:srgbClr val="7030A0"/>
                </a:solidFill>
              </a:rPr>
              <a:t>loyihalarini</a:t>
            </a:r>
            <a:r>
              <a:rPr lang="en-US" b="1" dirty="0">
                <a:solidFill>
                  <a:srgbClr val="7030A0"/>
                </a:solidFill>
              </a:rPr>
              <a:t> </a:t>
            </a:r>
            <a:r>
              <a:rPr lang="en-US" b="1" dirty="0" err="1">
                <a:solidFill>
                  <a:srgbClr val="7030A0"/>
                </a:solidFill>
              </a:rPr>
              <a:t>texnik</a:t>
            </a:r>
            <a:r>
              <a:rPr lang="en-US" b="1" dirty="0">
                <a:solidFill>
                  <a:srgbClr val="7030A0"/>
                </a:solidFill>
              </a:rPr>
              <a:t> </a:t>
            </a:r>
            <a:r>
              <a:rPr lang="en-US" b="1" dirty="0" err="1">
                <a:solidFill>
                  <a:srgbClr val="7030A0"/>
                </a:solidFill>
              </a:rPr>
              <a:t>tahlil</a:t>
            </a:r>
            <a:r>
              <a:rPr lang="en-US" b="1" dirty="0">
                <a:solidFill>
                  <a:srgbClr val="7030A0"/>
                </a:solidFill>
              </a:rPr>
              <a:t> </a:t>
            </a:r>
            <a:r>
              <a:rPr lang="en-US" b="1" dirty="0" err="1">
                <a:solidFill>
                  <a:srgbClr val="7030A0"/>
                </a:solidFill>
              </a:rPr>
              <a:t>qilishning</a:t>
            </a:r>
            <a:r>
              <a:rPr lang="en-US" b="1" dirty="0">
                <a:solidFill>
                  <a:srgbClr val="7030A0"/>
                </a:solidFill>
              </a:rPr>
              <a:t> </a:t>
            </a:r>
            <a:r>
              <a:rPr lang="en-US" b="1" dirty="0" err="1">
                <a:solidFill>
                  <a:srgbClr val="7030A0"/>
                </a:solidFill>
              </a:rPr>
              <a:t>vazifasi</a:t>
            </a:r>
            <a:endParaRPr lang="ru-RU" dirty="0"/>
          </a:p>
        </p:txBody>
      </p:sp>
      <p:sp>
        <p:nvSpPr>
          <p:cNvPr id="3" name="Объект 2"/>
          <p:cNvSpPr>
            <a:spLocks noGrp="1"/>
          </p:cNvSpPr>
          <p:nvPr>
            <p:ph idx="1"/>
          </p:nvPr>
        </p:nvSpPr>
        <p:spPr>
          <a:xfrm>
            <a:off x="1282891" y="2133599"/>
            <a:ext cx="10221722" cy="4444621"/>
          </a:xfrm>
        </p:spPr>
        <p:txBody>
          <a:bodyPr>
            <a:noAutofit/>
          </a:bodyPr>
          <a:lstStyle/>
          <a:p>
            <a:r>
              <a:rPr lang="en-US" sz="2800" b="1" dirty="0" err="1">
                <a:solidFill>
                  <a:srgbClr val="7030A0"/>
                </a:solidFill>
              </a:rPr>
              <a:t>Investitsiya</a:t>
            </a:r>
            <a:r>
              <a:rPr lang="en-US" sz="2800" b="1" dirty="0">
                <a:solidFill>
                  <a:srgbClr val="7030A0"/>
                </a:solidFill>
              </a:rPr>
              <a:t> </a:t>
            </a:r>
            <a:r>
              <a:rPr lang="en-US" sz="2800" b="1" dirty="0" err="1">
                <a:solidFill>
                  <a:srgbClr val="7030A0"/>
                </a:solidFill>
              </a:rPr>
              <a:t>loyihalarini</a:t>
            </a:r>
            <a:r>
              <a:rPr lang="en-US" sz="2800" b="1" dirty="0">
                <a:solidFill>
                  <a:srgbClr val="7030A0"/>
                </a:solidFill>
              </a:rPr>
              <a:t> </a:t>
            </a:r>
            <a:r>
              <a:rPr lang="en-US" sz="2800" b="1" dirty="0" err="1">
                <a:solidFill>
                  <a:srgbClr val="7030A0"/>
                </a:solidFill>
              </a:rPr>
              <a:t>texnik</a:t>
            </a:r>
            <a:r>
              <a:rPr lang="en-US" sz="2800" b="1" dirty="0">
                <a:solidFill>
                  <a:srgbClr val="7030A0"/>
                </a:solidFill>
              </a:rPr>
              <a:t> </a:t>
            </a:r>
            <a:r>
              <a:rPr lang="en-US" sz="2800" b="1" dirty="0" err="1">
                <a:solidFill>
                  <a:srgbClr val="7030A0"/>
                </a:solidFill>
              </a:rPr>
              <a:t>tahlil</a:t>
            </a:r>
            <a:r>
              <a:rPr lang="en-US" sz="2800" b="1" dirty="0">
                <a:solidFill>
                  <a:srgbClr val="7030A0"/>
                </a:solidFill>
              </a:rPr>
              <a:t> </a:t>
            </a:r>
            <a:r>
              <a:rPr lang="en-US" sz="2800" b="1" dirty="0" err="1">
                <a:solidFill>
                  <a:srgbClr val="7030A0"/>
                </a:solidFill>
              </a:rPr>
              <a:t>qilishning</a:t>
            </a:r>
            <a:r>
              <a:rPr lang="en-US" sz="2800" b="1" dirty="0">
                <a:solidFill>
                  <a:srgbClr val="7030A0"/>
                </a:solidFill>
              </a:rPr>
              <a:t> </a:t>
            </a:r>
            <a:r>
              <a:rPr lang="en-US" sz="2800" b="1" dirty="0" err="1">
                <a:solidFill>
                  <a:srgbClr val="7030A0"/>
                </a:solidFill>
              </a:rPr>
              <a:t>vazifasi</a:t>
            </a:r>
            <a:r>
              <a:rPr lang="en-US" sz="2800" b="1" dirty="0">
                <a:solidFill>
                  <a:srgbClr val="7030A0"/>
                </a:solidFill>
              </a:rPr>
              <a:t> </a:t>
            </a:r>
            <a:r>
              <a:rPr lang="en-US" sz="2800" b="1" dirty="0" err="1">
                <a:solidFill>
                  <a:srgbClr val="7030A0"/>
                </a:solidFill>
              </a:rPr>
              <a:t>loyiha</a:t>
            </a:r>
            <a:r>
              <a:rPr lang="en-US" sz="2800" b="1" dirty="0">
                <a:solidFill>
                  <a:srgbClr val="7030A0"/>
                </a:solidFill>
              </a:rPr>
              <a:t> </a:t>
            </a:r>
            <a:r>
              <a:rPr lang="en-US" sz="2800" b="1" dirty="0" err="1">
                <a:solidFill>
                  <a:srgbClr val="7030A0"/>
                </a:solidFill>
              </a:rPr>
              <a:t>maqsadi</a:t>
            </a:r>
            <a:r>
              <a:rPr lang="en-US" sz="2800" b="1" dirty="0">
                <a:solidFill>
                  <a:srgbClr val="7030A0"/>
                </a:solidFill>
              </a:rPr>
              <a:t> </a:t>
            </a:r>
            <a:r>
              <a:rPr lang="en-US" sz="2800" b="1" dirty="0" err="1">
                <a:solidFill>
                  <a:srgbClr val="7030A0"/>
                </a:solidFill>
              </a:rPr>
              <a:t>nuqtai</a:t>
            </a:r>
            <a:r>
              <a:rPr lang="en-US" sz="2800" b="1" dirty="0">
                <a:solidFill>
                  <a:srgbClr val="7030A0"/>
                </a:solidFill>
              </a:rPr>
              <a:t> </a:t>
            </a:r>
            <a:r>
              <a:rPr lang="en-US" sz="2800" b="1" dirty="0" err="1">
                <a:solidFill>
                  <a:srgbClr val="7030A0"/>
                </a:solidFill>
              </a:rPr>
              <a:t>nazaridan</a:t>
            </a:r>
            <a:r>
              <a:rPr lang="en-US" sz="2800" b="1" dirty="0">
                <a:solidFill>
                  <a:srgbClr val="7030A0"/>
                </a:solidFill>
              </a:rPr>
              <a:t> </a:t>
            </a:r>
            <a:r>
              <a:rPr lang="uz-Cyrl-UZ" sz="2800" b="1" dirty="0">
                <a:solidFill>
                  <a:srgbClr val="7030A0"/>
                </a:solidFill>
              </a:rPr>
              <a:t>e</a:t>
            </a:r>
            <a:r>
              <a:rPr lang="en-US" sz="2800" b="1" dirty="0">
                <a:solidFill>
                  <a:srgbClr val="7030A0"/>
                </a:solidFill>
              </a:rPr>
              <a:t>ng </a:t>
            </a:r>
            <a:r>
              <a:rPr lang="en-US" sz="2800" b="1" dirty="0" err="1">
                <a:solidFill>
                  <a:srgbClr val="7030A0"/>
                </a:solidFill>
              </a:rPr>
              <a:t>qulay</a:t>
            </a:r>
            <a:r>
              <a:rPr lang="en-US" sz="2800" b="1" dirty="0">
                <a:solidFill>
                  <a:srgbClr val="7030A0"/>
                </a:solidFill>
              </a:rPr>
              <a:t> </a:t>
            </a:r>
            <a:r>
              <a:rPr lang="en-US" sz="2800" b="1" dirty="0" err="1">
                <a:solidFill>
                  <a:srgbClr val="7030A0"/>
                </a:solidFill>
              </a:rPr>
              <a:t>bo’lgan</a:t>
            </a:r>
            <a:r>
              <a:rPr lang="en-US" sz="2800" b="1" dirty="0">
                <a:solidFill>
                  <a:srgbClr val="7030A0"/>
                </a:solidFill>
              </a:rPr>
              <a:t> </a:t>
            </a:r>
            <a:r>
              <a:rPr lang="en-US" sz="2800" b="1" dirty="0" err="1">
                <a:solidFill>
                  <a:srgbClr val="7030A0"/>
                </a:solidFill>
              </a:rPr>
              <a:t>texnologiyalar</a:t>
            </a:r>
            <a:r>
              <a:rPr lang="en-US" sz="2800" b="1" dirty="0">
                <a:solidFill>
                  <a:srgbClr val="7030A0"/>
                </a:solidFill>
              </a:rPr>
              <a:t>, </a:t>
            </a:r>
            <a:r>
              <a:rPr lang="en-US" sz="2800" b="1" dirty="0" err="1">
                <a:solidFill>
                  <a:srgbClr val="7030A0"/>
                </a:solidFill>
              </a:rPr>
              <a:t>loyihadan</a:t>
            </a:r>
            <a:r>
              <a:rPr lang="en-US" sz="2800" b="1" dirty="0">
                <a:solidFill>
                  <a:srgbClr val="7030A0"/>
                </a:solidFill>
              </a:rPr>
              <a:t> </a:t>
            </a:r>
            <a:r>
              <a:rPr lang="en-US" sz="2800" b="1" dirty="0" err="1">
                <a:solidFill>
                  <a:srgbClr val="7030A0"/>
                </a:solidFill>
              </a:rPr>
              <a:t>manfaat</a:t>
            </a:r>
            <a:r>
              <a:rPr lang="en-US" sz="2800" b="1" dirty="0">
                <a:solidFill>
                  <a:srgbClr val="7030A0"/>
                </a:solidFill>
              </a:rPr>
              <a:t> </a:t>
            </a:r>
            <a:r>
              <a:rPr lang="en-US" sz="2800" b="1" dirty="0" err="1">
                <a:solidFill>
                  <a:srgbClr val="7030A0"/>
                </a:solidFill>
              </a:rPr>
              <a:t>ko’rishi</a:t>
            </a:r>
            <a:r>
              <a:rPr lang="en-US" sz="2800" b="1" dirty="0">
                <a:solidFill>
                  <a:srgbClr val="7030A0"/>
                </a:solidFill>
              </a:rPr>
              <a:t> </a:t>
            </a:r>
            <a:r>
              <a:rPr lang="en-US" sz="2800" b="1" dirty="0" err="1">
                <a:solidFill>
                  <a:srgbClr val="7030A0"/>
                </a:solidFill>
              </a:rPr>
              <a:t>mumkin</a:t>
            </a:r>
            <a:r>
              <a:rPr lang="en-US" sz="2800" b="1" dirty="0">
                <a:solidFill>
                  <a:srgbClr val="7030A0"/>
                </a:solidFill>
              </a:rPr>
              <a:t> </a:t>
            </a:r>
            <a:r>
              <a:rPr lang="en-US" sz="2800" b="1" dirty="0" err="1">
                <a:solidFill>
                  <a:srgbClr val="7030A0"/>
                </a:solidFill>
              </a:rPr>
              <a:t>bo’lgan</a:t>
            </a:r>
            <a:r>
              <a:rPr lang="en-US" sz="2800" b="1" dirty="0">
                <a:solidFill>
                  <a:srgbClr val="7030A0"/>
                </a:solidFill>
              </a:rPr>
              <a:t> </a:t>
            </a:r>
            <a:r>
              <a:rPr lang="en-US" sz="2800" b="1" dirty="0" err="1">
                <a:solidFill>
                  <a:srgbClr val="7030A0"/>
                </a:solidFill>
              </a:rPr>
              <a:t>aholi</a:t>
            </a:r>
            <a:r>
              <a:rPr lang="en-US" sz="2800" b="1" dirty="0">
                <a:solidFill>
                  <a:srgbClr val="7030A0"/>
                </a:solidFill>
              </a:rPr>
              <a:t> </a:t>
            </a:r>
            <a:r>
              <a:rPr lang="en-US" sz="2800" b="1" dirty="0" err="1">
                <a:solidFill>
                  <a:srgbClr val="7030A0"/>
                </a:solidFill>
              </a:rPr>
              <a:t>kontingenti</a:t>
            </a:r>
            <a:r>
              <a:rPr lang="en-US" sz="2800" b="1" dirty="0">
                <a:solidFill>
                  <a:srgbClr val="7030A0"/>
                </a:solidFill>
              </a:rPr>
              <a:t>, </a:t>
            </a:r>
            <a:r>
              <a:rPr lang="en-US" sz="2800" b="1" dirty="0" err="1">
                <a:solidFill>
                  <a:srgbClr val="7030A0"/>
                </a:solidFill>
              </a:rPr>
              <a:t>mahalliy</a:t>
            </a:r>
            <a:r>
              <a:rPr lang="en-US" sz="2800" b="1" dirty="0">
                <a:solidFill>
                  <a:srgbClr val="7030A0"/>
                </a:solidFill>
              </a:rPr>
              <a:t> </a:t>
            </a:r>
            <a:r>
              <a:rPr lang="en-US" sz="2800" b="1" dirty="0" err="1">
                <a:solidFill>
                  <a:srgbClr val="7030A0"/>
                </a:solidFill>
              </a:rPr>
              <a:t>sharoitlar</a:t>
            </a:r>
            <a:r>
              <a:rPr lang="en-US" sz="2800" b="1" dirty="0">
                <a:solidFill>
                  <a:srgbClr val="7030A0"/>
                </a:solidFill>
              </a:rPr>
              <a:t>, </a:t>
            </a:r>
            <a:r>
              <a:rPr lang="en-US" sz="2800" b="1" dirty="0" err="1">
                <a:solidFill>
                  <a:srgbClr val="7030A0"/>
                </a:solidFill>
              </a:rPr>
              <a:t>kapital</a:t>
            </a:r>
            <a:r>
              <a:rPr lang="en-US" sz="2800" b="1" dirty="0">
                <a:solidFill>
                  <a:srgbClr val="7030A0"/>
                </a:solidFill>
              </a:rPr>
              <a:t>, </a:t>
            </a:r>
            <a:r>
              <a:rPr lang="en-US" sz="2800" b="1" dirty="0" err="1">
                <a:solidFill>
                  <a:srgbClr val="7030A0"/>
                </a:solidFill>
              </a:rPr>
              <a:t>xom</a:t>
            </a:r>
            <a:r>
              <a:rPr lang="en-US" sz="2800" b="1" dirty="0">
                <a:solidFill>
                  <a:srgbClr val="7030A0"/>
                </a:solidFill>
              </a:rPr>
              <a:t> </a:t>
            </a:r>
            <a:r>
              <a:rPr lang="en-US" sz="2800" b="1" dirty="0" err="1">
                <a:solidFill>
                  <a:srgbClr val="7030A0"/>
                </a:solidFill>
              </a:rPr>
              <a:t>ashyo</a:t>
            </a:r>
            <a:r>
              <a:rPr lang="en-US" sz="2800" b="1" dirty="0">
                <a:solidFill>
                  <a:srgbClr val="7030A0"/>
                </a:solidFill>
              </a:rPr>
              <a:t> </a:t>
            </a:r>
            <a:r>
              <a:rPr lang="en-US" sz="2800" b="1" dirty="0" err="1">
                <a:solidFill>
                  <a:srgbClr val="7030A0"/>
                </a:solidFill>
              </a:rPr>
              <a:t>va</a:t>
            </a:r>
            <a:r>
              <a:rPr lang="en-US" sz="2800" b="1" dirty="0">
                <a:solidFill>
                  <a:srgbClr val="7030A0"/>
                </a:solidFill>
              </a:rPr>
              <a:t> </a:t>
            </a:r>
            <a:r>
              <a:rPr lang="en-US" sz="2800" b="1" dirty="0" err="1">
                <a:solidFill>
                  <a:srgbClr val="7030A0"/>
                </a:solidFill>
              </a:rPr>
              <a:t>ishchi</a:t>
            </a:r>
            <a:r>
              <a:rPr lang="en-US" sz="2800" b="1" dirty="0">
                <a:solidFill>
                  <a:srgbClr val="7030A0"/>
                </a:solidFill>
              </a:rPr>
              <a:t> </a:t>
            </a:r>
            <a:r>
              <a:rPr lang="en-US" sz="2800" b="1" dirty="0" err="1">
                <a:solidFill>
                  <a:srgbClr val="7030A0"/>
                </a:solidFill>
              </a:rPr>
              <a:t>kuchidan</a:t>
            </a:r>
            <a:r>
              <a:rPr lang="en-US" sz="2800" b="1" dirty="0">
                <a:solidFill>
                  <a:srgbClr val="7030A0"/>
                </a:solidFill>
              </a:rPr>
              <a:t> </a:t>
            </a:r>
            <a:r>
              <a:rPr lang="en-US" sz="2800" b="1" dirty="0" err="1">
                <a:solidFill>
                  <a:srgbClr val="7030A0"/>
                </a:solidFill>
              </a:rPr>
              <a:t>foydalanish</a:t>
            </a:r>
            <a:r>
              <a:rPr lang="en-US" sz="2800" b="1" dirty="0">
                <a:solidFill>
                  <a:srgbClr val="7030A0"/>
                </a:solidFill>
              </a:rPr>
              <a:t> </a:t>
            </a:r>
            <a:r>
              <a:rPr lang="en-US" sz="2800" b="1" dirty="0" err="1">
                <a:solidFill>
                  <a:srgbClr val="7030A0"/>
                </a:solidFill>
              </a:rPr>
              <a:t>imkoniyatlari</a:t>
            </a:r>
            <a:r>
              <a:rPr lang="en-US" sz="2800" b="1" dirty="0">
                <a:solidFill>
                  <a:srgbClr val="7030A0"/>
                </a:solidFill>
              </a:rPr>
              <a:t> </a:t>
            </a:r>
            <a:r>
              <a:rPr lang="en-US" sz="2800" b="1" dirty="0" err="1">
                <a:solidFill>
                  <a:srgbClr val="7030A0"/>
                </a:solidFill>
              </a:rPr>
              <a:t>va</a:t>
            </a:r>
            <a:r>
              <a:rPr lang="en-US" sz="2800" b="1" dirty="0">
                <a:solidFill>
                  <a:srgbClr val="7030A0"/>
                </a:solidFill>
              </a:rPr>
              <a:t> </a:t>
            </a:r>
            <a:r>
              <a:rPr lang="en-US" sz="2800" b="1" dirty="0" err="1">
                <a:solidFill>
                  <a:srgbClr val="7030A0"/>
                </a:solidFill>
              </a:rPr>
              <a:t>ularning</a:t>
            </a:r>
            <a:r>
              <a:rPr lang="en-US" sz="2800" b="1" dirty="0">
                <a:solidFill>
                  <a:srgbClr val="7030A0"/>
                </a:solidFill>
              </a:rPr>
              <a:t> </a:t>
            </a:r>
            <a:r>
              <a:rPr lang="en-US" sz="2800" b="1" dirty="0" err="1">
                <a:solidFill>
                  <a:srgbClr val="7030A0"/>
                </a:solidFill>
              </a:rPr>
              <a:t>bahosi</a:t>
            </a:r>
            <a:r>
              <a:rPr lang="en-US" sz="2800" b="1" dirty="0">
                <a:solidFill>
                  <a:srgbClr val="7030A0"/>
                </a:solidFill>
              </a:rPr>
              <a:t>, </a:t>
            </a:r>
            <a:r>
              <a:rPr lang="en-US" sz="2800" b="1" dirty="0" err="1">
                <a:solidFill>
                  <a:srgbClr val="7030A0"/>
                </a:solidFill>
              </a:rPr>
              <a:t>bozor</a:t>
            </a:r>
            <a:r>
              <a:rPr lang="en-US" sz="2800" b="1" dirty="0">
                <a:solidFill>
                  <a:srgbClr val="7030A0"/>
                </a:solidFill>
              </a:rPr>
              <a:t> </a:t>
            </a:r>
            <a:r>
              <a:rPr lang="en-US" sz="2800" b="1" dirty="0" err="1">
                <a:solidFill>
                  <a:srgbClr val="7030A0"/>
                </a:solidFill>
              </a:rPr>
              <a:t>hajmi</a:t>
            </a:r>
            <a:r>
              <a:rPr lang="en-US" sz="2800" b="1" dirty="0">
                <a:solidFill>
                  <a:srgbClr val="7030A0"/>
                </a:solidFill>
              </a:rPr>
              <a:t>, </a:t>
            </a:r>
            <a:r>
              <a:rPr lang="en-US" sz="2800" b="1" dirty="0" err="1">
                <a:solidFill>
                  <a:srgbClr val="7030A0"/>
                </a:solidFill>
              </a:rPr>
              <a:t>shuningdek</a:t>
            </a:r>
            <a:r>
              <a:rPr lang="en-US" sz="2800" b="1" dirty="0">
                <a:solidFill>
                  <a:srgbClr val="7030A0"/>
                </a:solidFill>
              </a:rPr>
              <a:t>, </a:t>
            </a:r>
            <a:r>
              <a:rPr lang="en-US" sz="2800" b="1" dirty="0" err="1">
                <a:solidFill>
                  <a:srgbClr val="7030A0"/>
                </a:solidFill>
              </a:rPr>
              <a:t>loyihani</a:t>
            </a:r>
            <a:r>
              <a:rPr lang="en-US" sz="2800" b="1" dirty="0">
                <a:solidFill>
                  <a:srgbClr val="7030A0"/>
                </a:solidFill>
              </a:rPr>
              <a:t> </a:t>
            </a:r>
            <a:r>
              <a:rPr lang="en-US" sz="2800" b="1" dirty="0" err="1">
                <a:solidFill>
                  <a:srgbClr val="7030A0"/>
                </a:solidFill>
              </a:rPr>
              <a:t>rejalashtirish</a:t>
            </a:r>
            <a:r>
              <a:rPr lang="en-US" sz="2800" b="1" dirty="0">
                <a:solidFill>
                  <a:srgbClr val="7030A0"/>
                </a:solidFill>
              </a:rPr>
              <a:t> </a:t>
            </a:r>
            <a:r>
              <a:rPr lang="en-US" sz="2800" b="1" dirty="0" err="1">
                <a:solidFill>
                  <a:srgbClr val="7030A0"/>
                </a:solidFill>
              </a:rPr>
              <a:t>hamda</a:t>
            </a:r>
            <a:r>
              <a:rPr lang="en-US" sz="2800" b="1" dirty="0">
                <a:solidFill>
                  <a:srgbClr val="7030A0"/>
                </a:solidFill>
              </a:rPr>
              <a:t> </a:t>
            </a:r>
            <a:r>
              <a:rPr lang="en-US" sz="2800" b="1" dirty="0" err="1">
                <a:solidFill>
                  <a:srgbClr val="7030A0"/>
                </a:solidFill>
              </a:rPr>
              <a:t>amalga</a:t>
            </a:r>
            <a:r>
              <a:rPr lang="en-US" sz="2800" b="1" dirty="0">
                <a:solidFill>
                  <a:srgbClr val="7030A0"/>
                </a:solidFill>
              </a:rPr>
              <a:t> </a:t>
            </a:r>
            <a:r>
              <a:rPr lang="en-US" sz="2800" b="1" dirty="0" err="1">
                <a:solidFill>
                  <a:srgbClr val="7030A0"/>
                </a:solidFill>
              </a:rPr>
              <a:t>oshirishning</a:t>
            </a:r>
            <a:r>
              <a:rPr lang="en-US" sz="2800" b="1" dirty="0">
                <a:solidFill>
                  <a:srgbClr val="7030A0"/>
                </a:solidFill>
              </a:rPr>
              <a:t> </a:t>
            </a:r>
            <a:r>
              <a:rPr lang="en-US" sz="2800" b="1" dirty="0" err="1">
                <a:solidFill>
                  <a:srgbClr val="7030A0"/>
                </a:solidFill>
              </a:rPr>
              <a:t>mavjud</a:t>
            </a:r>
            <a:r>
              <a:rPr lang="en-US" sz="2800" b="1" dirty="0">
                <a:solidFill>
                  <a:srgbClr val="7030A0"/>
                </a:solidFill>
              </a:rPr>
              <a:t> </a:t>
            </a:r>
            <a:r>
              <a:rPr lang="en-US" sz="2800" b="1" dirty="0" err="1">
                <a:solidFill>
                  <a:srgbClr val="7030A0"/>
                </a:solidFill>
              </a:rPr>
              <a:t>va</a:t>
            </a:r>
            <a:r>
              <a:rPr lang="en-US" sz="2800" b="1" dirty="0">
                <a:solidFill>
                  <a:srgbClr val="7030A0"/>
                </a:solidFill>
              </a:rPr>
              <a:t> </a:t>
            </a:r>
            <a:r>
              <a:rPr lang="en-US" sz="2800" b="1" dirty="0" err="1">
                <a:solidFill>
                  <a:srgbClr val="7030A0"/>
                </a:solidFill>
              </a:rPr>
              <a:t>potentsial</a:t>
            </a:r>
            <a:r>
              <a:rPr lang="en-US" sz="2800" b="1" dirty="0">
                <a:solidFill>
                  <a:srgbClr val="7030A0"/>
                </a:solidFill>
              </a:rPr>
              <a:t> </a:t>
            </a:r>
            <a:r>
              <a:rPr lang="en-US" sz="2800" b="1" dirty="0" err="1">
                <a:solidFill>
                  <a:srgbClr val="7030A0"/>
                </a:solidFill>
              </a:rPr>
              <a:t>imkoniyatlarini</a:t>
            </a:r>
            <a:r>
              <a:rPr lang="en-US" sz="2800" b="1" dirty="0">
                <a:solidFill>
                  <a:srgbClr val="7030A0"/>
                </a:solidFill>
              </a:rPr>
              <a:t> </a:t>
            </a:r>
            <a:r>
              <a:rPr lang="en-US" sz="2800" b="1" dirty="0" err="1">
                <a:solidFill>
                  <a:srgbClr val="7030A0"/>
                </a:solidFill>
              </a:rPr>
              <a:t>aniqlash</a:t>
            </a:r>
            <a:r>
              <a:rPr lang="en-US" sz="2800" b="1" dirty="0">
                <a:solidFill>
                  <a:srgbClr val="7030A0"/>
                </a:solidFill>
              </a:rPr>
              <a:t> </a:t>
            </a:r>
            <a:r>
              <a:rPr lang="en-US" sz="2800" b="1" dirty="0" err="1">
                <a:solidFill>
                  <a:srgbClr val="7030A0"/>
                </a:solidFill>
              </a:rPr>
              <a:t>hisoblanadi</a:t>
            </a:r>
            <a:r>
              <a:rPr lang="en-US" sz="2800" b="1" dirty="0">
                <a:solidFill>
                  <a:srgbClr val="7030A0"/>
                </a:solidFill>
              </a:rPr>
              <a:t>.</a:t>
            </a:r>
            <a:endParaRPr lang="ru-RU" sz="2800" b="1" dirty="0">
              <a:solidFill>
                <a:srgbClr val="7030A0"/>
              </a:solidFill>
            </a:endParaRPr>
          </a:p>
          <a:p>
            <a:endParaRPr lang="ru-RU" sz="2800" b="1" dirty="0">
              <a:solidFill>
                <a:srgbClr val="7030A0"/>
              </a:solidFill>
            </a:endParaRPr>
          </a:p>
        </p:txBody>
      </p:sp>
      <p:pic>
        <p:nvPicPr>
          <p:cNvPr id="3074" name="Picture 2" descr="Tijorat banklari - O'zbekiston Respublikasi Markaziy bankining moliyaviy  savodxonlik bo'yicha axborot-ta'lim veb-sayt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8274" y="5176632"/>
            <a:ext cx="2106210" cy="14015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95418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b="1" dirty="0" err="1">
                <a:solidFill>
                  <a:srgbClr val="7030A0"/>
                </a:solidFill>
              </a:rPr>
              <a:t>Texnik</a:t>
            </a:r>
            <a:r>
              <a:rPr lang="en-US" b="1" dirty="0">
                <a:solidFill>
                  <a:srgbClr val="7030A0"/>
                </a:solidFill>
              </a:rPr>
              <a:t> </a:t>
            </a:r>
            <a:r>
              <a:rPr lang="en-US" b="1" dirty="0" err="1">
                <a:solidFill>
                  <a:srgbClr val="7030A0"/>
                </a:solidFill>
              </a:rPr>
              <a:t>tahlilga</a:t>
            </a:r>
            <a:r>
              <a:rPr lang="en-US" b="1" dirty="0">
                <a:solidFill>
                  <a:srgbClr val="7030A0"/>
                </a:solidFill>
              </a:rPr>
              <a:t> </a:t>
            </a:r>
            <a:r>
              <a:rPr lang="en-US" b="1" dirty="0" err="1">
                <a:solidFill>
                  <a:srgbClr val="7030A0"/>
                </a:solidFill>
              </a:rPr>
              <a:t>quyidagilarni</a:t>
            </a:r>
            <a:r>
              <a:rPr lang="en-US" b="1" dirty="0">
                <a:solidFill>
                  <a:srgbClr val="7030A0"/>
                </a:solidFill>
              </a:rPr>
              <a:t> </a:t>
            </a:r>
            <a:r>
              <a:rPr lang="en-US" b="1" dirty="0" err="1">
                <a:solidFill>
                  <a:srgbClr val="7030A0"/>
                </a:solidFill>
              </a:rPr>
              <a:t>ko’rib</a:t>
            </a:r>
            <a:r>
              <a:rPr lang="en-US" b="1" dirty="0">
                <a:solidFill>
                  <a:srgbClr val="7030A0"/>
                </a:solidFill>
              </a:rPr>
              <a:t> </a:t>
            </a:r>
            <a:r>
              <a:rPr lang="en-US" b="1" dirty="0" err="1">
                <a:solidFill>
                  <a:srgbClr val="7030A0"/>
                </a:solidFill>
              </a:rPr>
              <a:t>chiqish</a:t>
            </a:r>
            <a:r>
              <a:rPr lang="en-US" b="1" dirty="0">
                <a:solidFill>
                  <a:srgbClr val="7030A0"/>
                </a:solidFill>
              </a:rPr>
              <a:t> </a:t>
            </a:r>
            <a:r>
              <a:rPr lang="en-US" b="1" dirty="0" err="1">
                <a:solidFill>
                  <a:srgbClr val="7030A0"/>
                </a:solidFill>
              </a:rPr>
              <a:t>va</a:t>
            </a:r>
            <a:r>
              <a:rPr lang="en-US" b="1" dirty="0">
                <a:solidFill>
                  <a:srgbClr val="7030A0"/>
                </a:solidFill>
              </a:rPr>
              <a:t> </a:t>
            </a:r>
            <a:r>
              <a:rPr lang="en-US" b="1" dirty="0" err="1">
                <a:solidFill>
                  <a:srgbClr val="7030A0"/>
                </a:solidFill>
              </a:rPr>
              <a:t>belgilash</a:t>
            </a:r>
            <a:r>
              <a:rPr lang="en-US" b="1" dirty="0">
                <a:solidFill>
                  <a:srgbClr val="7030A0"/>
                </a:solidFill>
              </a:rPr>
              <a:t> </a:t>
            </a:r>
            <a:r>
              <a:rPr lang="en-US" b="1" dirty="0" err="1">
                <a:solidFill>
                  <a:srgbClr val="7030A0"/>
                </a:solidFill>
              </a:rPr>
              <a:t>kiradi</a:t>
            </a:r>
            <a:r>
              <a:rPr lang="en-US" b="1" dirty="0">
                <a:solidFill>
                  <a:srgbClr val="7030A0"/>
                </a:solidFill>
              </a:rPr>
              <a:t>:</a:t>
            </a:r>
            <a:r>
              <a:rPr lang="ru-RU" b="1" dirty="0">
                <a:solidFill>
                  <a:srgbClr val="7030A0"/>
                </a:solidFill>
              </a:rPr>
              <a:t/>
            </a:r>
            <a:br>
              <a:rPr lang="ru-RU" b="1" dirty="0">
                <a:solidFill>
                  <a:srgbClr val="7030A0"/>
                </a:solidFill>
              </a:rPr>
            </a:br>
            <a:endParaRPr lang="ru-RU" b="1" dirty="0">
              <a:solidFill>
                <a:srgbClr val="7030A0"/>
              </a:solidFill>
            </a:endParaRPr>
          </a:p>
        </p:txBody>
      </p:sp>
      <p:sp>
        <p:nvSpPr>
          <p:cNvPr id="3" name="Объект 2"/>
          <p:cNvSpPr>
            <a:spLocks noGrp="1"/>
          </p:cNvSpPr>
          <p:nvPr>
            <p:ph idx="1"/>
          </p:nvPr>
        </p:nvSpPr>
        <p:spPr/>
        <p:txBody>
          <a:bodyPr/>
          <a:lstStyle/>
          <a:p>
            <a:r>
              <a:rPr lang="en-US" sz="2000" b="1" dirty="0" smtClean="0">
                <a:solidFill>
                  <a:srgbClr val="C00000"/>
                </a:solidFill>
              </a:rPr>
              <a:t>1</a:t>
            </a:r>
            <a:r>
              <a:rPr lang="en-US" sz="2000" b="1" dirty="0">
                <a:solidFill>
                  <a:srgbClr val="C00000"/>
                </a:solidFill>
              </a:rPr>
              <a:t>) </a:t>
            </a:r>
            <a:r>
              <a:rPr lang="en-US" sz="2000" b="1" dirty="0" err="1">
                <a:solidFill>
                  <a:srgbClr val="C00000"/>
                </a:solidFill>
              </a:rPr>
              <a:t>Texnik</a:t>
            </a:r>
            <a:r>
              <a:rPr lang="en-US" sz="2000" b="1" dirty="0">
                <a:solidFill>
                  <a:srgbClr val="C00000"/>
                </a:solidFill>
              </a:rPr>
              <a:t> </a:t>
            </a:r>
            <a:r>
              <a:rPr lang="en-US" sz="2000" b="1" dirty="0" err="1">
                <a:solidFill>
                  <a:srgbClr val="C00000"/>
                </a:solidFill>
              </a:rPr>
              <a:t>va</a:t>
            </a:r>
            <a:r>
              <a:rPr lang="en-US" sz="2000" b="1" dirty="0">
                <a:solidFill>
                  <a:srgbClr val="C00000"/>
                </a:solidFill>
              </a:rPr>
              <a:t> </a:t>
            </a:r>
            <a:r>
              <a:rPr lang="en-US" sz="2000" b="1" dirty="0" err="1">
                <a:solidFill>
                  <a:srgbClr val="C00000"/>
                </a:solidFill>
              </a:rPr>
              <a:t>texnologik</a:t>
            </a:r>
            <a:r>
              <a:rPr lang="en-US" sz="2000" b="1" dirty="0">
                <a:solidFill>
                  <a:srgbClr val="C00000"/>
                </a:solidFill>
              </a:rPr>
              <a:t> </a:t>
            </a:r>
            <a:r>
              <a:rPr lang="en-US" sz="2000" b="1" dirty="0" err="1">
                <a:solidFill>
                  <a:srgbClr val="C00000"/>
                </a:solidFill>
              </a:rPr>
              <a:t>jihatdan</a:t>
            </a:r>
            <a:r>
              <a:rPr lang="en-US" sz="2000" b="1" dirty="0">
                <a:solidFill>
                  <a:srgbClr val="C00000"/>
                </a:solidFill>
              </a:rPr>
              <a:t> </a:t>
            </a:r>
            <a:r>
              <a:rPr lang="en-US" sz="2000" b="1" dirty="0" err="1">
                <a:solidFill>
                  <a:srgbClr val="C00000"/>
                </a:solidFill>
              </a:rPr>
              <a:t>muqobil</a:t>
            </a:r>
            <a:r>
              <a:rPr lang="en-US" sz="2000" b="1" dirty="0">
                <a:solidFill>
                  <a:srgbClr val="C00000"/>
                </a:solidFill>
              </a:rPr>
              <a:t> </a:t>
            </a:r>
            <a:r>
              <a:rPr lang="en-US" sz="2000" b="1" dirty="0" err="1">
                <a:solidFill>
                  <a:srgbClr val="C00000"/>
                </a:solidFill>
              </a:rPr>
              <a:t>variantlar</a:t>
            </a:r>
            <a:r>
              <a:rPr lang="en-US" sz="2000" b="1" dirty="0">
                <a:solidFill>
                  <a:srgbClr val="C00000"/>
                </a:solidFill>
              </a:rPr>
              <a:t>.</a:t>
            </a:r>
            <a:endParaRPr lang="ru-RU" sz="2000" b="1" dirty="0">
              <a:solidFill>
                <a:srgbClr val="C00000"/>
              </a:solidFill>
            </a:endParaRPr>
          </a:p>
          <a:p>
            <a:r>
              <a:rPr lang="en-US" sz="2000" b="1" dirty="0">
                <a:solidFill>
                  <a:srgbClr val="C00000"/>
                </a:solidFill>
              </a:rPr>
              <a:t>2) </a:t>
            </a:r>
            <a:r>
              <a:rPr lang="en-US" sz="2000" b="1" dirty="0" err="1">
                <a:solidFill>
                  <a:srgbClr val="C00000"/>
                </a:solidFill>
              </a:rPr>
              <a:t>Loyihani</a:t>
            </a:r>
            <a:r>
              <a:rPr lang="en-US" sz="2000" b="1" dirty="0">
                <a:solidFill>
                  <a:srgbClr val="C00000"/>
                </a:solidFill>
              </a:rPr>
              <a:t> </a:t>
            </a:r>
            <a:r>
              <a:rPr lang="en-US" sz="2000" b="1" dirty="0" err="1">
                <a:solidFill>
                  <a:srgbClr val="C00000"/>
                </a:solidFill>
              </a:rPr>
              <a:t>joylashtirish</a:t>
            </a:r>
            <a:r>
              <a:rPr lang="en-US" sz="2000" b="1" dirty="0">
                <a:solidFill>
                  <a:srgbClr val="C00000"/>
                </a:solidFill>
              </a:rPr>
              <a:t> </a:t>
            </a:r>
            <a:r>
              <a:rPr lang="en-US" sz="2000" b="1" dirty="0" err="1">
                <a:solidFill>
                  <a:srgbClr val="C00000"/>
                </a:solidFill>
              </a:rPr>
              <a:t>o’rni</a:t>
            </a:r>
            <a:r>
              <a:rPr lang="en-US" sz="2000" b="1" dirty="0">
                <a:solidFill>
                  <a:srgbClr val="C00000"/>
                </a:solidFill>
              </a:rPr>
              <a:t> </a:t>
            </a:r>
            <a:r>
              <a:rPr lang="en-US" sz="2000" b="1" dirty="0" err="1">
                <a:solidFill>
                  <a:srgbClr val="C00000"/>
                </a:solidFill>
              </a:rPr>
              <a:t>bo’yicha</a:t>
            </a:r>
            <a:r>
              <a:rPr lang="en-US" sz="2000" b="1" dirty="0">
                <a:solidFill>
                  <a:srgbClr val="C00000"/>
                </a:solidFill>
              </a:rPr>
              <a:t> </a:t>
            </a:r>
            <a:r>
              <a:rPr lang="en-US" sz="2000" b="1" dirty="0" err="1">
                <a:solidFill>
                  <a:srgbClr val="C00000"/>
                </a:solidFill>
              </a:rPr>
              <a:t>muqobil</a:t>
            </a:r>
            <a:r>
              <a:rPr lang="en-US" sz="2000" b="1" dirty="0">
                <a:solidFill>
                  <a:srgbClr val="C00000"/>
                </a:solidFill>
              </a:rPr>
              <a:t> </a:t>
            </a:r>
            <a:r>
              <a:rPr lang="en-US" sz="2000" b="1" dirty="0" err="1">
                <a:solidFill>
                  <a:srgbClr val="C00000"/>
                </a:solidFill>
              </a:rPr>
              <a:t>variantlar</a:t>
            </a:r>
            <a:r>
              <a:rPr lang="en-US" sz="2000" b="1" dirty="0">
                <a:solidFill>
                  <a:srgbClr val="C00000"/>
                </a:solidFill>
              </a:rPr>
              <a:t>.</a:t>
            </a:r>
            <a:endParaRPr lang="ru-RU" sz="2000" b="1" dirty="0">
              <a:solidFill>
                <a:srgbClr val="C00000"/>
              </a:solidFill>
            </a:endParaRPr>
          </a:p>
          <a:p>
            <a:r>
              <a:rPr lang="en-US" sz="2000" b="1" dirty="0">
                <a:solidFill>
                  <a:srgbClr val="C00000"/>
                </a:solidFill>
              </a:rPr>
              <a:t>3) </a:t>
            </a:r>
            <a:r>
              <a:rPr lang="en-US" sz="2000" b="1" dirty="0" err="1">
                <a:solidFill>
                  <a:srgbClr val="C00000"/>
                </a:solidFill>
              </a:rPr>
              <a:t>Loyiha</a:t>
            </a:r>
            <a:r>
              <a:rPr lang="en-US" sz="2000" b="1" dirty="0">
                <a:solidFill>
                  <a:srgbClr val="C00000"/>
                </a:solidFill>
              </a:rPr>
              <a:t> </a:t>
            </a:r>
            <a:r>
              <a:rPr lang="en-US" sz="2000" b="1" dirty="0" err="1">
                <a:solidFill>
                  <a:srgbClr val="C00000"/>
                </a:solidFill>
              </a:rPr>
              <a:t>hajmi</a:t>
            </a:r>
            <a:r>
              <a:rPr lang="en-US" sz="2000" b="1" dirty="0">
                <a:solidFill>
                  <a:srgbClr val="C00000"/>
                </a:solidFill>
              </a:rPr>
              <a:t>.</a:t>
            </a:r>
            <a:endParaRPr lang="ru-RU" sz="2000" b="1" dirty="0">
              <a:solidFill>
                <a:srgbClr val="C00000"/>
              </a:solidFill>
            </a:endParaRPr>
          </a:p>
          <a:p>
            <a:r>
              <a:rPr lang="en-US" sz="2000" b="1" dirty="0">
                <a:solidFill>
                  <a:srgbClr val="C00000"/>
                </a:solidFill>
              </a:rPr>
              <a:t>4) </a:t>
            </a:r>
            <a:r>
              <a:rPr lang="en-US" sz="2000" b="1" dirty="0" err="1">
                <a:solidFill>
                  <a:srgbClr val="C00000"/>
                </a:solidFill>
              </a:rPr>
              <a:t>Loyihani</a:t>
            </a:r>
            <a:r>
              <a:rPr lang="en-US" sz="2000" b="1" dirty="0">
                <a:solidFill>
                  <a:srgbClr val="C00000"/>
                </a:solidFill>
              </a:rPr>
              <a:t> </a:t>
            </a:r>
            <a:r>
              <a:rPr lang="en-US" sz="2000" b="1" dirty="0" err="1">
                <a:solidFill>
                  <a:srgbClr val="C00000"/>
                </a:solidFill>
              </a:rPr>
              <a:t>amalga</a:t>
            </a:r>
            <a:r>
              <a:rPr lang="en-US" sz="2000" b="1" dirty="0">
                <a:solidFill>
                  <a:srgbClr val="C00000"/>
                </a:solidFill>
              </a:rPr>
              <a:t> </a:t>
            </a:r>
            <a:r>
              <a:rPr lang="en-US" sz="2000" b="1" dirty="0" err="1">
                <a:solidFill>
                  <a:srgbClr val="C00000"/>
                </a:solidFill>
              </a:rPr>
              <a:t>oshirish</a:t>
            </a:r>
            <a:r>
              <a:rPr lang="en-US" sz="2000" b="1" dirty="0">
                <a:solidFill>
                  <a:srgbClr val="C00000"/>
                </a:solidFill>
              </a:rPr>
              <a:t> </a:t>
            </a:r>
            <a:r>
              <a:rPr lang="en-US" sz="2000" b="1" dirty="0" err="1">
                <a:solidFill>
                  <a:srgbClr val="C00000"/>
                </a:solidFill>
              </a:rPr>
              <a:t>muddatlari</a:t>
            </a:r>
            <a:r>
              <a:rPr lang="en-US" sz="2000" b="1" dirty="0">
                <a:solidFill>
                  <a:srgbClr val="C00000"/>
                </a:solidFill>
              </a:rPr>
              <a:t>.</a:t>
            </a:r>
            <a:endParaRPr lang="ru-RU" sz="2000" b="1" dirty="0">
              <a:solidFill>
                <a:srgbClr val="C00000"/>
              </a:solidFill>
            </a:endParaRPr>
          </a:p>
          <a:p>
            <a:r>
              <a:rPr lang="en-US" sz="2000" b="1" dirty="0">
                <a:solidFill>
                  <a:srgbClr val="C00000"/>
                </a:solidFill>
              </a:rPr>
              <a:t>5) </a:t>
            </a:r>
            <a:r>
              <a:rPr lang="en-US" sz="2000" b="1" dirty="0" err="1">
                <a:solidFill>
                  <a:srgbClr val="C00000"/>
                </a:solidFill>
              </a:rPr>
              <a:t>Xom</a:t>
            </a:r>
            <a:r>
              <a:rPr lang="en-US" sz="2000" b="1" dirty="0">
                <a:solidFill>
                  <a:srgbClr val="C00000"/>
                </a:solidFill>
              </a:rPr>
              <a:t> </a:t>
            </a:r>
            <a:r>
              <a:rPr lang="en-US" sz="2000" b="1" dirty="0" err="1">
                <a:solidFill>
                  <a:srgbClr val="C00000"/>
                </a:solidFill>
              </a:rPr>
              <a:t>ashyo</a:t>
            </a:r>
            <a:r>
              <a:rPr lang="en-US" sz="2000" b="1" dirty="0">
                <a:solidFill>
                  <a:srgbClr val="C00000"/>
                </a:solidFill>
              </a:rPr>
              <a:t>, </a:t>
            </a:r>
            <a:r>
              <a:rPr lang="en-US" sz="2000" b="1" dirty="0" err="1">
                <a:solidFill>
                  <a:srgbClr val="C00000"/>
                </a:solidFill>
              </a:rPr>
              <a:t>ishchi</a:t>
            </a:r>
            <a:r>
              <a:rPr lang="en-US" sz="2000" b="1" dirty="0">
                <a:solidFill>
                  <a:srgbClr val="C00000"/>
                </a:solidFill>
              </a:rPr>
              <a:t> </a:t>
            </a:r>
            <a:r>
              <a:rPr lang="en-US" sz="2000" b="1" dirty="0" err="1">
                <a:solidFill>
                  <a:srgbClr val="C00000"/>
                </a:solidFill>
              </a:rPr>
              <a:t>kuchi</a:t>
            </a:r>
            <a:r>
              <a:rPr lang="en-US" sz="2000" b="1" dirty="0">
                <a:solidFill>
                  <a:srgbClr val="C00000"/>
                </a:solidFill>
              </a:rPr>
              <a:t> </a:t>
            </a:r>
            <a:r>
              <a:rPr lang="en-US" sz="2000" b="1" dirty="0" err="1">
                <a:solidFill>
                  <a:srgbClr val="C00000"/>
                </a:solidFill>
              </a:rPr>
              <a:t>va</a:t>
            </a:r>
            <a:r>
              <a:rPr lang="en-US" sz="2000" b="1" dirty="0">
                <a:solidFill>
                  <a:srgbClr val="C00000"/>
                </a:solidFill>
              </a:rPr>
              <a:t> </a:t>
            </a:r>
            <a:r>
              <a:rPr lang="en-US" sz="2000" b="1" dirty="0" err="1">
                <a:solidFill>
                  <a:srgbClr val="C00000"/>
                </a:solidFill>
              </a:rPr>
              <a:t>boshqa</a:t>
            </a:r>
            <a:r>
              <a:rPr lang="en-US" sz="2000" b="1" dirty="0">
                <a:solidFill>
                  <a:srgbClr val="C00000"/>
                </a:solidFill>
              </a:rPr>
              <a:t> </a:t>
            </a:r>
            <a:r>
              <a:rPr lang="en-US" sz="2000" b="1" dirty="0" err="1">
                <a:solidFill>
                  <a:srgbClr val="C00000"/>
                </a:solidFill>
              </a:rPr>
              <a:t>resurslardan</a:t>
            </a:r>
            <a:r>
              <a:rPr lang="en-US" sz="2000" b="1" dirty="0">
                <a:solidFill>
                  <a:srgbClr val="C00000"/>
                </a:solidFill>
              </a:rPr>
              <a:t> </a:t>
            </a:r>
            <a:r>
              <a:rPr lang="en-US" sz="2000" b="1" dirty="0" err="1">
                <a:solidFill>
                  <a:srgbClr val="C00000"/>
                </a:solidFill>
              </a:rPr>
              <a:t>foydalanish</a:t>
            </a:r>
            <a:r>
              <a:rPr lang="en-US" sz="2000" b="1" dirty="0">
                <a:solidFill>
                  <a:srgbClr val="C00000"/>
                </a:solidFill>
              </a:rPr>
              <a:t> </a:t>
            </a:r>
            <a:r>
              <a:rPr lang="en-US" sz="2000" b="1" dirty="0" err="1">
                <a:solidFill>
                  <a:srgbClr val="C00000"/>
                </a:solidFill>
              </a:rPr>
              <a:t>imkoniyatlari</a:t>
            </a:r>
            <a:r>
              <a:rPr lang="en-US" sz="2000" b="1" dirty="0">
                <a:solidFill>
                  <a:srgbClr val="C00000"/>
                </a:solidFill>
              </a:rPr>
              <a:t> </a:t>
            </a:r>
            <a:r>
              <a:rPr lang="en-US" sz="2000" b="1" dirty="0" err="1">
                <a:solidFill>
                  <a:srgbClr val="C00000"/>
                </a:solidFill>
              </a:rPr>
              <a:t>va</a:t>
            </a:r>
            <a:r>
              <a:rPr lang="en-US" sz="2000" b="1" dirty="0">
                <a:solidFill>
                  <a:srgbClr val="C00000"/>
                </a:solidFill>
              </a:rPr>
              <a:t> </a:t>
            </a:r>
            <a:r>
              <a:rPr lang="en-US" sz="2000" b="1" dirty="0" err="1">
                <a:solidFill>
                  <a:srgbClr val="C00000"/>
                </a:solidFill>
              </a:rPr>
              <a:t>ularning</a:t>
            </a:r>
            <a:r>
              <a:rPr lang="en-US" sz="2000" b="1" dirty="0">
                <a:solidFill>
                  <a:srgbClr val="C00000"/>
                </a:solidFill>
              </a:rPr>
              <a:t> </a:t>
            </a:r>
            <a:r>
              <a:rPr lang="en-US" sz="2000" b="1" dirty="0" err="1">
                <a:solidFill>
                  <a:srgbClr val="C00000"/>
                </a:solidFill>
              </a:rPr>
              <a:t>etarliligini</a:t>
            </a:r>
            <a:r>
              <a:rPr lang="en-US" sz="2000" b="1" dirty="0">
                <a:solidFill>
                  <a:srgbClr val="C00000"/>
                </a:solidFill>
              </a:rPr>
              <a:t>.</a:t>
            </a:r>
            <a:endParaRPr lang="ru-RU" sz="2000" b="1" dirty="0">
              <a:solidFill>
                <a:srgbClr val="C00000"/>
              </a:solidFill>
            </a:endParaRPr>
          </a:p>
          <a:p>
            <a:r>
              <a:rPr lang="en-US" sz="2000" b="1" dirty="0">
                <a:solidFill>
                  <a:srgbClr val="C00000"/>
                </a:solidFill>
              </a:rPr>
              <a:t>6) </a:t>
            </a:r>
            <a:r>
              <a:rPr lang="en-US" sz="2000" b="1" dirty="0" err="1">
                <a:solidFill>
                  <a:srgbClr val="C00000"/>
                </a:solidFill>
              </a:rPr>
              <a:t>Loyiha</a:t>
            </a:r>
            <a:r>
              <a:rPr lang="en-US" sz="2000" b="1" dirty="0">
                <a:solidFill>
                  <a:srgbClr val="C00000"/>
                </a:solidFill>
              </a:rPr>
              <a:t> </a:t>
            </a:r>
            <a:r>
              <a:rPr lang="en-US" sz="2000" b="1" dirty="0" err="1">
                <a:solidFill>
                  <a:srgbClr val="C00000"/>
                </a:solidFill>
              </a:rPr>
              <a:t>mahsuloti</a:t>
            </a:r>
            <a:r>
              <a:rPr lang="en-US" sz="2000" b="1" dirty="0">
                <a:solidFill>
                  <a:srgbClr val="C00000"/>
                </a:solidFill>
              </a:rPr>
              <a:t> </a:t>
            </a:r>
            <a:r>
              <a:rPr lang="en-US" sz="2000" b="1" dirty="0" err="1">
                <a:solidFill>
                  <a:srgbClr val="C00000"/>
                </a:solidFill>
              </a:rPr>
              <a:t>uchun</a:t>
            </a:r>
            <a:r>
              <a:rPr lang="en-US" sz="2000" b="1" dirty="0">
                <a:solidFill>
                  <a:srgbClr val="C00000"/>
                </a:solidFill>
              </a:rPr>
              <a:t> </a:t>
            </a:r>
            <a:r>
              <a:rPr lang="en-US" sz="2000" b="1" dirty="0" err="1">
                <a:solidFill>
                  <a:srgbClr val="C00000"/>
                </a:solidFill>
              </a:rPr>
              <a:t>bozor</a:t>
            </a:r>
            <a:r>
              <a:rPr lang="en-US" sz="2000" b="1" dirty="0">
                <a:solidFill>
                  <a:srgbClr val="C00000"/>
                </a:solidFill>
              </a:rPr>
              <a:t> </a:t>
            </a:r>
            <a:r>
              <a:rPr lang="en-US" sz="2000" b="1" dirty="0" err="1">
                <a:solidFill>
                  <a:srgbClr val="C00000"/>
                </a:solidFill>
              </a:rPr>
              <a:t>sig’imi</a:t>
            </a:r>
            <a:r>
              <a:rPr lang="en-US" sz="2000" b="1" dirty="0">
                <a:solidFill>
                  <a:srgbClr val="C00000"/>
                </a:solidFill>
              </a:rPr>
              <a:t> (</a:t>
            </a:r>
            <a:r>
              <a:rPr lang="en-US" sz="2000" b="1" dirty="0" err="1">
                <a:solidFill>
                  <a:srgbClr val="C00000"/>
                </a:solidFill>
              </a:rPr>
              <a:t>hajmi</a:t>
            </a:r>
            <a:r>
              <a:rPr lang="en-US" sz="2000" b="1" dirty="0">
                <a:solidFill>
                  <a:srgbClr val="C00000"/>
                </a:solidFill>
              </a:rPr>
              <a:t>).</a:t>
            </a:r>
            <a:endParaRPr lang="ru-RU" sz="2000" b="1" dirty="0">
              <a:solidFill>
                <a:srgbClr val="C00000"/>
              </a:solidFill>
            </a:endParaRPr>
          </a:p>
          <a:p>
            <a:r>
              <a:rPr lang="en-US" sz="2000" b="1" dirty="0">
                <a:solidFill>
                  <a:srgbClr val="C00000"/>
                </a:solidFill>
              </a:rPr>
              <a:t>7) </a:t>
            </a:r>
            <a:r>
              <a:rPr lang="en-US" sz="2000" b="1" dirty="0" err="1">
                <a:solidFill>
                  <a:srgbClr val="C00000"/>
                </a:solidFill>
              </a:rPr>
              <a:t>Ko’zda</a:t>
            </a:r>
            <a:r>
              <a:rPr lang="en-US" sz="2000" b="1" dirty="0">
                <a:solidFill>
                  <a:srgbClr val="C00000"/>
                </a:solidFill>
              </a:rPr>
              <a:t> </a:t>
            </a:r>
            <a:r>
              <a:rPr lang="en-US" sz="2000" b="1" dirty="0" err="1">
                <a:solidFill>
                  <a:srgbClr val="C00000"/>
                </a:solidFill>
              </a:rPr>
              <a:t>tutilmagan</a:t>
            </a:r>
            <a:r>
              <a:rPr lang="en-US" sz="2000" b="1" dirty="0">
                <a:solidFill>
                  <a:srgbClr val="C00000"/>
                </a:solidFill>
              </a:rPr>
              <a:t> </a:t>
            </a:r>
            <a:r>
              <a:rPr lang="en-US" sz="2000" b="1" dirty="0" err="1">
                <a:solidFill>
                  <a:srgbClr val="C00000"/>
                </a:solidFill>
              </a:rPr>
              <a:t>omillarni</a:t>
            </a:r>
            <a:r>
              <a:rPr lang="en-US" sz="2000" b="1" dirty="0">
                <a:solidFill>
                  <a:srgbClr val="C00000"/>
                </a:solidFill>
              </a:rPr>
              <a:t> </a:t>
            </a:r>
            <a:r>
              <a:rPr lang="en-US" sz="2000" b="1" dirty="0" err="1">
                <a:solidFill>
                  <a:srgbClr val="C00000"/>
                </a:solidFill>
              </a:rPr>
              <a:t>hisobga</a:t>
            </a:r>
            <a:r>
              <a:rPr lang="en-US" sz="2000" b="1" dirty="0">
                <a:solidFill>
                  <a:srgbClr val="C00000"/>
                </a:solidFill>
              </a:rPr>
              <a:t> </a:t>
            </a:r>
            <a:r>
              <a:rPr lang="en-US" sz="2000" b="1" dirty="0" err="1">
                <a:solidFill>
                  <a:srgbClr val="C00000"/>
                </a:solidFill>
              </a:rPr>
              <a:t>olgan</a:t>
            </a:r>
            <a:r>
              <a:rPr lang="en-US" sz="2000" b="1" dirty="0">
                <a:solidFill>
                  <a:srgbClr val="C00000"/>
                </a:solidFill>
              </a:rPr>
              <a:t> </a:t>
            </a:r>
            <a:r>
              <a:rPr lang="en-US" sz="2000" b="1" dirty="0" err="1">
                <a:solidFill>
                  <a:srgbClr val="C00000"/>
                </a:solidFill>
              </a:rPr>
              <a:t>holda</a:t>
            </a:r>
            <a:r>
              <a:rPr lang="en-US" sz="2000" b="1" dirty="0">
                <a:solidFill>
                  <a:srgbClr val="C00000"/>
                </a:solidFill>
              </a:rPr>
              <a:t> </a:t>
            </a:r>
            <a:r>
              <a:rPr lang="en-US" sz="2000" b="1" dirty="0" err="1">
                <a:solidFill>
                  <a:srgbClr val="C00000"/>
                </a:solidFill>
              </a:rPr>
              <a:t>loyiha</a:t>
            </a:r>
            <a:r>
              <a:rPr lang="en-US" sz="2000" b="1" dirty="0">
                <a:solidFill>
                  <a:srgbClr val="C00000"/>
                </a:solidFill>
              </a:rPr>
              <a:t> </a:t>
            </a:r>
            <a:r>
              <a:rPr lang="en-US" sz="2000" b="1" dirty="0" err="1">
                <a:solidFill>
                  <a:srgbClr val="C00000"/>
                </a:solidFill>
              </a:rPr>
              <a:t>xarajatlari</a:t>
            </a:r>
            <a:r>
              <a:rPr lang="en-US" sz="2000" b="1" dirty="0">
                <a:solidFill>
                  <a:srgbClr val="C00000"/>
                </a:solidFill>
              </a:rPr>
              <a:t>.</a:t>
            </a:r>
            <a:endParaRPr lang="ru-RU" sz="2000" b="1" dirty="0">
              <a:solidFill>
                <a:srgbClr val="C00000"/>
              </a:solidFill>
            </a:endParaRPr>
          </a:p>
          <a:p>
            <a:endParaRPr lang="ru-RU" dirty="0"/>
          </a:p>
        </p:txBody>
      </p:sp>
    </p:spTree>
    <p:extLst>
      <p:ext uri="{BB962C8B-B14F-4D97-AF65-F5344CB8AC3E}">
        <p14:creationId xmlns:p14="http://schemas.microsoft.com/office/powerpoint/2010/main" val="39769133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uz-Cyrl-UZ" sz="2000" b="1" dirty="0"/>
              <a:t>Loyiha qaysi sohaga (tarmoqqa) tegishli ekanligi ham mulk shaklini tanlashda muhim rol o’ynaydi. </a:t>
            </a:r>
            <a:r>
              <a:rPr lang="en-US" sz="2000" b="1" dirty="0" err="1"/>
              <a:t>Mulk</a:t>
            </a:r>
            <a:r>
              <a:rPr lang="en-US" sz="2000" b="1" dirty="0"/>
              <a:t> </a:t>
            </a:r>
            <a:r>
              <a:rPr lang="en-US" sz="2000" b="1" dirty="0" err="1"/>
              <a:t>shakli</a:t>
            </a:r>
            <a:r>
              <a:rPr lang="en-US" sz="2000" b="1" dirty="0"/>
              <a:t> </a:t>
            </a:r>
            <a:r>
              <a:rPr lang="en-US" sz="2000" b="1" dirty="0" err="1"/>
              <a:t>masalasi</a:t>
            </a:r>
            <a:r>
              <a:rPr lang="en-US" sz="2000" b="1" dirty="0"/>
              <a:t> </a:t>
            </a:r>
            <a:r>
              <a:rPr lang="en-US" sz="2000" b="1" dirty="0" err="1"/>
              <a:t>shu</a:t>
            </a:r>
            <a:r>
              <a:rPr lang="en-US" sz="2000" b="1" dirty="0"/>
              <a:t> </a:t>
            </a:r>
            <a:r>
              <a:rPr lang="en-US" sz="2000" b="1" dirty="0" err="1"/>
              <a:t>bilan</a:t>
            </a:r>
            <a:r>
              <a:rPr lang="en-US" sz="2000" b="1" dirty="0"/>
              <a:t> </a:t>
            </a:r>
            <a:r>
              <a:rPr lang="en-US" sz="2000" b="1" dirty="0" err="1"/>
              <a:t>birga</a:t>
            </a:r>
            <a:r>
              <a:rPr lang="en-US" sz="2000" b="1" dirty="0"/>
              <a:t> </a:t>
            </a:r>
            <a:r>
              <a:rPr lang="en-US" sz="2000" b="1" dirty="0" err="1"/>
              <a:t>loyihaning</a:t>
            </a:r>
            <a:r>
              <a:rPr lang="en-US" sz="2000" b="1" dirty="0"/>
              <a:t> </a:t>
            </a:r>
            <a:r>
              <a:rPr lang="en-US" sz="2000" b="1" dirty="0" err="1"/>
              <a:t>qanday</a:t>
            </a:r>
            <a:r>
              <a:rPr lang="en-US" sz="2000" b="1" dirty="0"/>
              <a:t> </a:t>
            </a:r>
            <a:r>
              <a:rPr lang="en-US" sz="2000" b="1" dirty="0" err="1"/>
              <a:t>texnik</a:t>
            </a:r>
            <a:r>
              <a:rPr lang="en-US" sz="2000" b="1" dirty="0"/>
              <a:t> </a:t>
            </a:r>
            <a:r>
              <a:rPr lang="en-US" sz="2000" b="1" dirty="0" err="1"/>
              <a:t>rejasi</a:t>
            </a:r>
            <a:r>
              <a:rPr lang="en-US" sz="2000" b="1" dirty="0"/>
              <a:t> </a:t>
            </a:r>
            <a:r>
              <a:rPr lang="en-US" sz="2000" b="1" dirty="0" err="1"/>
              <a:t>tanlanishini</a:t>
            </a:r>
            <a:r>
              <a:rPr lang="en-US" sz="2000" b="1" dirty="0"/>
              <a:t> </a:t>
            </a:r>
            <a:r>
              <a:rPr lang="en-US" sz="2000" b="1" dirty="0" err="1"/>
              <a:t>belgilab</a:t>
            </a:r>
            <a:r>
              <a:rPr lang="en-US" sz="2000" b="1" dirty="0"/>
              <a:t> </a:t>
            </a:r>
            <a:r>
              <a:rPr lang="en-US" sz="2000" b="1" dirty="0" err="1"/>
              <a:t>beradi</a:t>
            </a:r>
            <a:r>
              <a:rPr lang="en-US" sz="2000" b="1" dirty="0"/>
              <a:t>.</a:t>
            </a:r>
            <a:r>
              <a:rPr lang="ru-RU" sz="2000" b="1" dirty="0"/>
              <a:t/>
            </a:r>
            <a:br>
              <a:rPr lang="ru-RU" sz="2000" b="1" dirty="0"/>
            </a:br>
            <a:endParaRPr lang="ru-RU" sz="2000" b="1" dirty="0"/>
          </a:p>
        </p:txBody>
      </p:sp>
      <p:sp>
        <p:nvSpPr>
          <p:cNvPr id="3" name="Объект 2"/>
          <p:cNvSpPr>
            <a:spLocks noGrp="1"/>
          </p:cNvSpPr>
          <p:nvPr>
            <p:ph idx="1"/>
          </p:nvPr>
        </p:nvSpPr>
        <p:spPr>
          <a:xfrm>
            <a:off x="1282890" y="2133600"/>
            <a:ext cx="10221722" cy="3777622"/>
          </a:xfrm>
        </p:spPr>
        <p:txBody>
          <a:bodyPr>
            <a:normAutofit/>
          </a:bodyPr>
          <a:lstStyle/>
          <a:p>
            <a:r>
              <a:rPr lang="en-US" sz="2000" b="1" dirty="0" err="1">
                <a:solidFill>
                  <a:srgbClr val="C00000"/>
                </a:solidFill>
              </a:rPr>
              <a:t>Masalan</a:t>
            </a:r>
            <a:r>
              <a:rPr lang="en-US" sz="2000" b="1" dirty="0">
                <a:solidFill>
                  <a:srgbClr val="C00000"/>
                </a:solidFill>
              </a:rPr>
              <a:t>, </a:t>
            </a:r>
            <a:r>
              <a:rPr lang="en-US" sz="2000" b="1" dirty="0" err="1">
                <a:solidFill>
                  <a:srgbClr val="C00000"/>
                </a:solidFill>
              </a:rPr>
              <a:t>bir</a:t>
            </a:r>
            <a:r>
              <a:rPr lang="en-US" sz="2000" b="1" dirty="0">
                <a:solidFill>
                  <a:srgbClr val="C00000"/>
                </a:solidFill>
              </a:rPr>
              <a:t> </a:t>
            </a:r>
            <a:r>
              <a:rPr lang="en-US" sz="2000" b="1" dirty="0" err="1">
                <a:solidFill>
                  <a:srgbClr val="C00000"/>
                </a:solidFill>
              </a:rPr>
              <a:t>hududni</a:t>
            </a:r>
            <a:r>
              <a:rPr lang="en-US" sz="2000" b="1" dirty="0">
                <a:solidFill>
                  <a:srgbClr val="C00000"/>
                </a:solidFill>
              </a:rPr>
              <a:t> </a:t>
            </a:r>
            <a:r>
              <a:rPr lang="uz-Cyrl-UZ" sz="2000" b="1" dirty="0">
                <a:solidFill>
                  <a:srgbClr val="C00000"/>
                </a:solidFill>
              </a:rPr>
              <a:t>e</a:t>
            </a:r>
            <a:r>
              <a:rPr lang="en-US" sz="2000" b="1" dirty="0" err="1">
                <a:solidFill>
                  <a:srgbClr val="C00000"/>
                </a:solidFill>
              </a:rPr>
              <a:t>lektr</a:t>
            </a:r>
            <a:r>
              <a:rPr lang="en-US" sz="2000" b="1" dirty="0">
                <a:solidFill>
                  <a:srgbClr val="C00000"/>
                </a:solidFill>
              </a:rPr>
              <a:t> </a:t>
            </a:r>
            <a:r>
              <a:rPr lang="uz-Cyrl-UZ" sz="2000" b="1" dirty="0">
                <a:solidFill>
                  <a:srgbClr val="C00000"/>
                </a:solidFill>
              </a:rPr>
              <a:t>e</a:t>
            </a:r>
            <a:r>
              <a:rPr lang="en-US" sz="2000" b="1" dirty="0" err="1">
                <a:solidFill>
                  <a:srgbClr val="C00000"/>
                </a:solidFill>
              </a:rPr>
              <a:t>nergiyasi</a:t>
            </a:r>
            <a:r>
              <a:rPr lang="en-US" sz="2000" b="1" dirty="0">
                <a:solidFill>
                  <a:srgbClr val="C00000"/>
                </a:solidFill>
              </a:rPr>
              <a:t> </a:t>
            </a:r>
            <a:r>
              <a:rPr lang="en-US" sz="2000" b="1" dirty="0" err="1">
                <a:solidFill>
                  <a:srgbClr val="C00000"/>
                </a:solidFill>
              </a:rPr>
              <a:t>bilan</a:t>
            </a:r>
            <a:r>
              <a:rPr lang="en-US" sz="2000" b="1" dirty="0">
                <a:solidFill>
                  <a:srgbClr val="C00000"/>
                </a:solidFill>
              </a:rPr>
              <a:t> </a:t>
            </a:r>
            <a:r>
              <a:rPr lang="en-US" sz="2000" b="1" dirty="0" err="1">
                <a:solidFill>
                  <a:srgbClr val="C00000"/>
                </a:solidFill>
              </a:rPr>
              <a:t>ta’minlash</a:t>
            </a:r>
            <a:r>
              <a:rPr lang="en-US" sz="2000" b="1" dirty="0">
                <a:solidFill>
                  <a:srgbClr val="C00000"/>
                </a:solidFill>
              </a:rPr>
              <a:t> </a:t>
            </a:r>
            <a:r>
              <a:rPr lang="en-US" sz="2000" b="1" dirty="0" err="1">
                <a:solidFill>
                  <a:srgbClr val="C00000"/>
                </a:solidFill>
              </a:rPr>
              <a:t>loyihasi</a:t>
            </a:r>
            <a:r>
              <a:rPr lang="en-US" sz="2000" b="1" dirty="0">
                <a:solidFill>
                  <a:srgbClr val="C00000"/>
                </a:solidFill>
              </a:rPr>
              <a:t> </a:t>
            </a:r>
            <a:r>
              <a:rPr lang="en-US" sz="2000" b="1" dirty="0" err="1">
                <a:solidFill>
                  <a:srgbClr val="C00000"/>
                </a:solidFill>
              </a:rPr>
              <a:t>davlat</a:t>
            </a:r>
            <a:r>
              <a:rPr lang="en-US" sz="2000" b="1" dirty="0">
                <a:solidFill>
                  <a:srgbClr val="C00000"/>
                </a:solidFill>
              </a:rPr>
              <a:t> </a:t>
            </a:r>
            <a:r>
              <a:rPr lang="en-US" sz="2000" b="1" dirty="0" err="1">
                <a:solidFill>
                  <a:srgbClr val="C00000"/>
                </a:solidFill>
              </a:rPr>
              <a:t>sektorida</a:t>
            </a:r>
            <a:r>
              <a:rPr lang="en-US" sz="2000" b="1" dirty="0">
                <a:solidFill>
                  <a:srgbClr val="C00000"/>
                </a:solidFill>
              </a:rPr>
              <a:t> </a:t>
            </a:r>
            <a:r>
              <a:rPr lang="en-US" sz="2000" b="1" dirty="0" err="1">
                <a:solidFill>
                  <a:srgbClr val="C00000"/>
                </a:solidFill>
              </a:rPr>
              <a:t>bajarilishi</a:t>
            </a:r>
            <a:r>
              <a:rPr lang="en-US" sz="2000" b="1" dirty="0">
                <a:solidFill>
                  <a:srgbClr val="C00000"/>
                </a:solidFill>
              </a:rPr>
              <a:t> </a:t>
            </a:r>
            <a:r>
              <a:rPr lang="en-US" sz="2000" b="1" dirty="0" err="1">
                <a:solidFill>
                  <a:srgbClr val="C00000"/>
                </a:solidFill>
              </a:rPr>
              <a:t>tanlansa</a:t>
            </a:r>
            <a:r>
              <a:rPr lang="en-US" sz="2000" b="1" dirty="0">
                <a:solidFill>
                  <a:srgbClr val="C00000"/>
                </a:solidFill>
              </a:rPr>
              <a:t>, u </a:t>
            </a:r>
            <a:r>
              <a:rPr lang="en-US" sz="2000" b="1" dirty="0" err="1">
                <a:solidFill>
                  <a:srgbClr val="C00000"/>
                </a:solidFill>
              </a:rPr>
              <a:t>holda</a:t>
            </a:r>
            <a:r>
              <a:rPr lang="en-US" sz="2000" b="1" dirty="0">
                <a:solidFill>
                  <a:srgbClr val="C00000"/>
                </a:solidFill>
              </a:rPr>
              <a:t> </a:t>
            </a:r>
            <a:r>
              <a:rPr lang="en-US" sz="2000" b="1" dirty="0" err="1">
                <a:solidFill>
                  <a:srgbClr val="C00000"/>
                </a:solidFill>
              </a:rPr>
              <a:t>yirikroq</a:t>
            </a:r>
            <a:r>
              <a:rPr lang="en-US" sz="2000" b="1" dirty="0">
                <a:solidFill>
                  <a:srgbClr val="C00000"/>
                </a:solidFill>
              </a:rPr>
              <a:t> </a:t>
            </a:r>
            <a:r>
              <a:rPr lang="uz-Cyrl-UZ" sz="2000" b="1" dirty="0">
                <a:solidFill>
                  <a:srgbClr val="C00000"/>
                </a:solidFill>
              </a:rPr>
              <a:t>e</a:t>
            </a:r>
            <a:r>
              <a:rPr lang="en-US" sz="2000" b="1" dirty="0" err="1">
                <a:solidFill>
                  <a:srgbClr val="C00000"/>
                </a:solidFill>
              </a:rPr>
              <a:t>lektrostantsiya</a:t>
            </a:r>
            <a:r>
              <a:rPr lang="en-US" sz="2000" b="1" dirty="0">
                <a:solidFill>
                  <a:srgbClr val="C00000"/>
                </a:solidFill>
              </a:rPr>
              <a:t> </a:t>
            </a:r>
            <a:r>
              <a:rPr lang="en-US" sz="2000" b="1" dirty="0" err="1">
                <a:solidFill>
                  <a:srgbClr val="C00000"/>
                </a:solidFill>
              </a:rPr>
              <a:t>qurilishi</a:t>
            </a:r>
            <a:r>
              <a:rPr lang="en-US" sz="2000" b="1" dirty="0">
                <a:solidFill>
                  <a:srgbClr val="C00000"/>
                </a:solidFill>
              </a:rPr>
              <a:t> </a:t>
            </a:r>
            <a:r>
              <a:rPr lang="en-US" sz="2000" b="1" dirty="0" err="1" smtClean="0">
                <a:solidFill>
                  <a:srgbClr val="C00000"/>
                </a:solidFill>
              </a:rPr>
              <a:t>tanlanadi</a:t>
            </a:r>
            <a:endParaRPr lang="en-US" sz="2000" b="1" dirty="0" smtClean="0">
              <a:solidFill>
                <a:srgbClr val="C00000"/>
              </a:solidFill>
            </a:endParaRPr>
          </a:p>
          <a:p>
            <a:r>
              <a:rPr lang="en-US" sz="2000" b="1" dirty="0" err="1">
                <a:solidFill>
                  <a:srgbClr val="00B050"/>
                </a:solidFill>
              </a:rPr>
              <a:t>Xususiy</a:t>
            </a:r>
            <a:r>
              <a:rPr lang="en-US" sz="2000" b="1" dirty="0">
                <a:solidFill>
                  <a:srgbClr val="00B050"/>
                </a:solidFill>
              </a:rPr>
              <a:t> </a:t>
            </a:r>
            <a:r>
              <a:rPr lang="en-US" sz="2000" b="1" dirty="0" err="1">
                <a:solidFill>
                  <a:srgbClr val="00B050"/>
                </a:solidFill>
              </a:rPr>
              <a:t>sektorda</a:t>
            </a:r>
            <a:r>
              <a:rPr lang="en-US" sz="2000" b="1" dirty="0">
                <a:solidFill>
                  <a:srgbClr val="00B050"/>
                </a:solidFill>
              </a:rPr>
              <a:t> </a:t>
            </a:r>
            <a:r>
              <a:rPr lang="uz-Cyrl-UZ" sz="2000" b="1" dirty="0">
                <a:solidFill>
                  <a:srgbClr val="00B050"/>
                </a:solidFill>
              </a:rPr>
              <a:t>e</a:t>
            </a:r>
            <a:r>
              <a:rPr lang="en-US" sz="2000" b="1" dirty="0" err="1">
                <a:solidFill>
                  <a:srgbClr val="00B050"/>
                </a:solidFill>
              </a:rPr>
              <a:t>sa</a:t>
            </a:r>
            <a:r>
              <a:rPr lang="en-US" sz="2000" b="1" dirty="0">
                <a:solidFill>
                  <a:srgbClr val="00B050"/>
                </a:solidFill>
              </a:rPr>
              <a:t> </a:t>
            </a:r>
            <a:r>
              <a:rPr lang="en-US" sz="2000" b="1" dirty="0" err="1">
                <a:solidFill>
                  <a:srgbClr val="00B050"/>
                </a:solidFill>
              </a:rPr>
              <a:t>bir</a:t>
            </a:r>
            <a:r>
              <a:rPr lang="en-US" sz="2000" b="1" dirty="0">
                <a:solidFill>
                  <a:srgbClr val="00B050"/>
                </a:solidFill>
              </a:rPr>
              <a:t> </a:t>
            </a:r>
            <a:r>
              <a:rPr lang="en-US" sz="2000" b="1" dirty="0" err="1">
                <a:solidFill>
                  <a:srgbClr val="00B050"/>
                </a:solidFill>
              </a:rPr>
              <a:t>necha</a:t>
            </a:r>
            <a:r>
              <a:rPr lang="en-US" sz="2000" b="1" dirty="0">
                <a:solidFill>
                  <a:srgbClr val="00B050"/>
                </a:solidFill>
              </a:rPr>
              <a:t> </a:t>
            </a:r>
            <a:r>
              <a:rPr lang="en-US" sz="2000" b="1" dirty="0" err="1">
                <a:solidFill>
                  <a:srgbClr val="00B050"/>
                </a:solidFill>
              </a:rPr>
              <a:t>kichik</a:t>
            </a:r>
            <a:r>
              <a:rPr lang="en-US" sz="2000" b="1" dirty="0">
                <a:solidFill>
                  <a:srgbClr val="00B050"/>
                </a:solidFill>
              </a:rPr>
              <a:t>, </a:t>
            </a:r>
            <a:r>
              <a:rPr lang="en-US" sz="2000" b="1" dirty="0" err="1">
                <a:solidFill>
                  <a:srgbClr val="00B050"/>
                </a:solidFill>
              </a:rPr>
              <a:t>o’zaro</a:t>
            </a:r>
            <a:r>
              <a:rPr lang="en-US" sz="2000" b="1" dirty="0">
                <a:solidFill>
                  <a:srgbClr val="00B050"/>
                </a:solidFill>
              </a:rPr>
              <a:t> </a:t>
            </a:r>
            <a:r>
              <a:rPr lang="en-US" sz="2000" b="1" dirty="0" err="1">
                <a:solidFill>
                  <a:srgbClr val="00B050"/>
                </a:solidFill>
              </a:rPr>
              <a:t>raqobat</a:t>
            </a:r>
            <a:r>
              <a:rPr lang="en-US" sz="2000" b="1" dirty="0">
                <a:solidFill>
                  <a:srgbClr val="00B050"/>
                </a:solidFill>
              </a:rPr>
              <a:t> </a:t>
            </a:r>
            <a:r>
              <a:rPr lang="en-US" sz="2000" b="1" dirty="0" err="1">
                <a:solidFill>
                  <a:srgbClr val="00B050"/>
                </a:solidFill>
              </a:rPr>
              <a:t>qiluvchi</a:t>
            </a:r>
            <a:r>
              <a:rPr lang="en-US" sz="2000" b="1" dirty="0">
                <a:solidFill>
                  <a:srgbClr val="00B050"/>
                </a:solidFill>
              </a:rPr>
              <a:t> </a:t>
            </a:r>
            <a:r>
              <a:rPr lang="uz-Cyrl-UZ" sz="2000" b="1" dirty="0">
                <a:solidFill>
                  <a:srgbClr val="00B050"/>
                </a:solidFill>
              </a:rPr>
              <a:t>e</a:t>
            </a:r>
            <a:r>
              <a:rPr lang="en-US" sz="2000" b="1" dirty="0" err="1">
                <a:solidFill>
                  <a:srgbClr val="00B050"/>
                </a:solidFill>
              </a:rPr>
              <a:t>lektrostantsiyalar</a:t>
            </a:r>
            <a:r>
              <a:rPr lang="en-US" sz="2000" b="1" dirty="0">
                <a:solidFill>
                  <a:srgbClr val="00B050"/>
                </a:solidFill>
              </a:rPr>
              <a:t> </a:t>
            </a:r>
            <a:r>
              <a:rPr lang="en-US" sz="2000" b="1" dirty="0" err="1">
                <a:solidFill>
                  <a:srgbClr val="00B050"/>
                </a:solidFill>
              </a:rPr>
              <a:t>qurilishi</a:t>
            </a:r>
            <a:r>
              <a:rPr lang="en-US" sz="2000" b="1" dirty="0">
                <a:solidFill>
                  <a:srgbClr val="00B050"/>
                </a:solidFill>
              </a:rPr>
              <a:t> </a:t>
            </a:r>
            <a:r>
              <a:rPr lang="en-US" sz="2000" b="1" dirty="0" err="1">
                <a:solidFill>
                  <a:srgbClr val="00B050"/>
                </a:solidFill>
              </a:rPr>
              <a:t>tanlanishi</a:t>
            </a:r>
            <a:r>
              <a:rPr lang="en-US" sz="2000" b="1" dirty="0">
                <a:solidFill>
                  <a:srgbClr val="00B050"/>
                </a:solidFill>
              </a:rPr>
              <a:t> </a:t>
            </a:r>
            <a:r>
              <a:rPr lang="en-US" sz="2000" b="1" dirty="0" err="1">
                <a:solidFill>
                  <a:srgbClr val="00B050"/>
                </a:solidFill>
              </a:rPr>
              <a:t>mumkin</a:t>
            </a:r>
            <a:r>
              <a:rPr lang="en-US" sz="2000" b="1" dirty="0">
                <a:solidFill>
                  <a:srgbClr val="00B050"/>
                </a:solidFill>
              </a:rPr>
              <a:t>. </a:t>
            </a:r>
            <a:r>
              <a:rPr lang="en-US" sz="2000" b="1" dirty="0" err="1">
                <a:solidFill>
                  <a:srgbClr val="00B050"/>
                </a:solidFill>
              </a:rPr>
              <a:t>Yirik</a:t>
            </a:r>
            <a:r>
              <a:rPr lang="en-US" sz="2000" b="1" dirty="0">
                <a:solidFill>
                  <a:srgbClr val="00B050"/>
                </a:solidFill>
              </a:rPr>
              <a:t> </a:t>
            </a:r>
            <a:r>
              <a:rPr lang="uz-Cyrl-UZ" sz="2000" b="1" dirty="0">
                <a:solidFill>
                  <a:srgbClr val="00B050"/>
                </a:solidFill>
              </a:rPr>
              <a:t>e</a:t>
            </a:r>
            <a:r>
              <a:rPr lang="en-US" sz="2000" b="1" dirty="0" err="1">
                <a:solidFill>
                  <a:srgbClr val="00B050"/>
                </a:solidFill>
              </a:rPr>
              <a:t>lektrostantsiya</a:t>
            </a:r>
            <a:r>
              <a:rPr lang="en-US" sz="2000" b="1" dirty="0">
                <a:solidFill>
                  <a:srgbClr val="00B050"/>
                </a:solidFill>
              </a:rPr>
              <a:t> </a:t>
            </a:r>
            <a:r>
              <a:rPr lang="en-US" sz="2000" b="1" dirty="0" err="1">
                <a:solidFill>
                  <a:srgbClr val="00B050"/>
                </a:solidFill>
              </a:rPr>
              <a:t>qurish</a:t>
            </a:r>
            <a:r>
              <a:rPr lang="en-US" sz="2000" b="1" dirty="0">
                <a:solidFill>
                  <a:srgbClr val="00B050"/>
                </a:solidFill>
              </a:rPr>
              <a:t> </a:t>
            </a:r>
            <a:r>
              <a:rPr lang="en-US" sz="2000" b="1" dirty="0" err="1">
                <a:solidFill>
                  <a:srgbClr val="00B050"/>
                </a:solidFill>
              </a:rPr>
              <a:t>qarori</a:t>
            </a:r>
            <a:r>
              <a:rPr lang="en-US" sz="2000" b="1" dirty="0">
                <a:solidFill>
                  <a:srgbClr val="00B050"/>
                </a:solidFill>
              </a:rPr>
              <a:t> </a:t>
            </a:r>
            <a:r>
              <a:rPr lang="en-US" sz="2000" b="1" dirty="0" err="1">
                <a:solidFill>
                  <a:srgbClr val="00B050"/>
                </a:solidFill>
              </a:rPr>
              <a:t>bunday</a:t>
            </a:r>
            <a:r>
              <a:rPr lang="en-US" sz="2000" b="1" dirty="0">
                <a:solidFill>
                  <a:srgbClr val="00B050"/>
                </a:solidFill>
              </a:rPr>
              <a:t> </a:t>
            </a:r>
            <a:r>
              <a:rPr lang="en-US" sz="2000" b="1" dirty="0" err="1">
                <a:solidFill>
                  <a:srgbClr val="00B050"/>
                </a:solidFill>
              </a:rPr>
              <a:t>investitsiyalarda</a:t>
            </a:r>
            <a:r>
              <a:rPr lang="en-US" sz="2000" b="1" dirty="0">
                <a:solidFill>
                  <a:srgbClr val="00B050"/>
                </a:solidFill>
              </a:rPr>
              <a:t> </a:t>
            </a:r>
            <a:r>
              <a:rPr lang="en-US" sz="2000" b="1" dirty="0" err="1">
                <a:solidFill>
                  <a:srgbClr val="00B050"/>
                </a:solidFill>
              </a:rPr>
              <a:t>tavakkalchilik</a:t>
            </a:r>
            <a:r>
              <a:rPr lang="en-US" sz="2000" b="1" dirty="0">
                <a:solidFill>
                  <a:srgbClr val="00B050"/>
                </a:solidFill>
              </a:rPr>
              <a:t> </a:t>
            </a:r>
            <a:r>
              <a:rPr lang="en-US" sz="2000" b="1" dirty="0" err="1">
                <a:solidFill>
                  <a:srgbClr val="00B050"/>
                </a:solidFill>
              </a:rPr>
              <a:t>darajasi</a:t>
            </a:r>
            <a:r>
              <a:rPr lang="en-US" sz="2000" b="1" dirty="0">
                <a:solidFill>
                  <a:srgbClr val="00B050"/>
                </a:solidFill>
              </a:rPr>
              <a:t> </a:t>
            </a:r>
            <a:r>
              <a:rPr lang="en-US" sz="2000" b="1" dirty="0" err="1">
                <a:solidFill>
                  <a:srgbClr val="00B050"/>
                </a:solidFill>
              </a:rPr>
              <a:t>yuqori</a:t>
            </a:r>
            <a:r>
              <a:rPr lang="en-US" sz="2000" b="1" dirty="0">
                <a:solidFill>
                  <a:srgbClr val="00B050"/>
                </a:solidFill>
              </a:rPr>
              <a:t> </a:t>
            </a:r>
            <a:r>
              <a:rPr lang="en-US" sz="2000" b="1" dirty="0" err="1">
                <a:solidFill>
                  <a:srgbClr val="00B050"/>
                </a:solidFill>
              </a:rPr>
              <a:t>bo’lgani</a:t>
            </a:r>
            <a:r>
              <a:rPr lang="en-US" sz="2000" b="1" dirty="0">
                <a:solidFill>
                  <a:srgbClr val="00B050"/>
                </a:solidFill>
              </a:rPr>
              <a:t> </a:t>
            </a:r>
            <a:r>
              <a:rPr lang="en-US" sz="2000" b="1" dirty="0" err="1">
                <a:solidFill>
                  <a:srgbClr val="00B050"/>
                </a:solidFill>
              </a:rPr>
              <a:t>uchun</a:t>
            </a:r>
            <a:r>
              <a:rPr lang="en-US" sz="2000" b="1" dirty="0">
                <a:solidFill>
                  <a:srgbClr val="00B050"/>
                </a:solidFill>
              </a:rPr>
              <a:t> </a:t>
            </a:r>
            <a:r>
              <a:rPr lang="en-US" sz="2000" b="1" dirty="0" err="1">
                <a:solidFill>
                  <a:srgbClr val="00B050"/>
                </a:solidFill>
              </a:rPr>
              <a:t>xususiy</a:t>
            </a:r>
            <a:r>
              <a:rPr lang="en-US" sz="2000" b="1" dirty="0">
                <a:solidFill>
                  <a:srgbClr val="00B050"/>
                </a:solidFill>
              </a:rPr>
              <a:t> </a:t>
            </a:r>
            <a:r>
              <a:rPr lang="en-US" sz="2000" b="1" dirty="0" err="1">
                <a:solidFill>
                  <a:srgbClr val="00B050"/>
                </a:solidFill>
              </a:rPr>
              <a:t>investorlar</a:t>
            </a:r>
            <a:r>
              <a:rPr lang="en-US" sz="2000" b="1" dirty="0">
                <a:solidFill>
                  <a:srgbClr val="00B050"/>
                </a:solidFill>
              </a:rPr>
              <a:t> </a:t>
            </a:r>
            <a:r>
              <a:rPr lang="en-US" sz="2000" b="1" dirty="0" err="1">
                <a:solidFill>
                  <a:srgbClr val="00B050"/>
                </a:solidFill>
              </a:rPr>
              <a:t>ishtirokini</a:t>
            </a:r>
            <a:r>
              <a:rPr lang="en-US" sz="2000" b="1" dirty="0">
                <a:solidFill>
                  <a:srgbClr val="00B050"/>
                </a:solidFill>
              </a:rPr>
              <a:t> </a:t>
            </a:r>
            <a:r>
              <a:rPr lang="en-US" sz="2000" b="1" dirty="0" err="1">
                <a:solidFill>
                  <a:srgbClr val="00B050"/>
                </a:solidFill>
              </a:rPr>
              <a:t>inkor</a:t>
            </a:r>
            <a:r>
              <a:rPr lang="en-US" sz="2000" b="1" dirty="0">
                <a:solidFill>
                  <a:srgbClr val="00B050"/>
                </a:solidFill>
              </a:rPr>
              <a:t> </a:t>
            </a:r>
            <a:r>
              <a:rPr lang="uz-Cyrl-UZ" sz="2000" b="1" dirty="0">
                <a:solidFill>
                  <a:srgbClr val="00B050"/>
                </a:solidFill>
              </a:rPr>
              <a:t>e</a:t>
            </a:r>
            <a:r>
              <a:rPr lang="en-US" sz="2000" b="1" dirty="0" err="1">
                <a:solidFill>
                  <a:srgbClr val="00B050"/>
                </a:solidFill>
              </a:rPr>
              <a:t>tadi</a:t>
            </a:r>
            <a:r>
              <a:rPr lang="en-US" sz="2000" b="1" dirty="0">
                <a:solidFill>
                  <a:srgbClr val="00B050"/>
                </a:solidFill>
              </a:rPr>
              <a:t>. </a:t>
            </a:r>
            <a:r>
              <a:rPr lang="uz-Cyrl-UZ" sz="2000" b="1" dirty="0">
                <a:solidFill>
                  <a:srgbClr val="00B050"/>
                </a:solidFill>
              </a:rPr>
              <a:t>Sh</a:t>
            </a:r>
            <a:r>
              <a:rPr lang="en-US" sz="2000" b="1" dirty="0">
                <a:solidFill>
                  <a:srgbClr val="00B050"/>
                </a:solidFill>
              </a:rPr>
              <a:t>u </a:t>
            </a:r>
            <a:r>
              <a:rPr lang="en-US" sz="2000" b="1" dirty="0" err="1">
                <a:solidFill>
                  <a:srgbClr val="00B050"/>
                </a:solidFill>
              </a:rPr>
              <a:t>sababli</a:t>
            </a:r>
            <a:r>
              <a:rPr lang="en-US" sz="2000" b="1" dirty="0">
                <a:solidFill>
                  <a:srgbClr val="00B050"/>
                </a:solidFill>
              </a:rPr>
              <a:t> </a:t>
            </a:r>
            <a:r>
              <a:rPr lang="en-US" sz="2000" b="1" dirty="0" err="1">
                <a:solidFill>
                  <a:srgbClr val="00B050"/>
                </a:solidFill>
              </a:rPr>
              <a:t>xususiy</a:t>
            </a:r>
            <a:r>
              <a:rPr lang="en-US" sz="2000" b="1" dirty="0">
                <a:solidFill>
                  <a:srgbClr val="00B050"/>
                </a:solidFill>
              </a:rPr>
              <a:t> </a:t>
            </a:r>
            <a:r>
              <a:rPr lang="en-US" sz="2000" b="1" dirty="0" err="1">
                <a:solidFill>
                  <a:srgbClr val="00B050"/>
                </a:solidFill>
              </a:rPr>
              <a:t>investorlarni</a:t>
            </a:r>
            <a:r>
              <a:rPr lang="en-US" sz="2000" b="1" dirty="0">
                <a:solidFill>
                  <a:srgbClr val="00B050"/>
                </a:solidFill>
              </a:rPr>
              <a:t> </a:t>
            </a:r>
            <a:r>
              <a:rPr lang="en-US" sz="2000" b="1" dirty="0" err="1">
                <a:solidFill>
                  <a:srgbClr val="00B050"/>
                </a:solidFill>
              </a:rPr>
              <a:t>loyiha</a:t>
            </a:r>
            <a:r>
              <a:rPr lang="en-US" sz="2000" b="1" dirty="0">
                <a:solidFill>
                  <a:srgbClr val="00B050"/>
                </a:solidFill>
              </a:rPr>
              <a:t> </a:t>
            </a:r>
            <a:r>
              <a:rPr lang="en-US" sz="2000" b="1" dirty="0" err="1">
                <a:solidFill>
                  <a:srgbClr val="00B050"/>
                </a:solidFill>
              </a:rPr>
              <a:t>ustida</a:t>
            </a:r>
            <a:r>
              <a:rPr lang="en-US" sz="2000" b="1" dirty="0">
                <a:solidFill>
                  <a:srgbClr val="00B050"/>
                </a:solidFill>
              </a:rPr>
              <a:t> </a:t>
            </a:r>
            <a:r>
              <a:rPr lang="en-US" sz="2000" b="1" dirty="0" err="1">
                <a:solidFill>
                  <a:srgbClr val="00B050"/>
                </a:solidFill>
              </a:rPr>
              <a:t>ishlashga</a:t>
            </a:r>
            <a:r>
              <a:rPr lang="en-US" sz="2000" b="1" dirty="0">
                <a:solidFill>
                  <a:srgbClr val="00B050"/>
                </a:solidFill>
              </a:rPr>
              <a:t> </a:t>
            </a:r>
            <a:r>
              <a:rPr lang="en-US" sz="2000" b="1" dirty="0" err="1">
                <a:solidFill>
                  <a:srgbClr val="00B050"/>
                </a:solidFill>
              </a:rPr>
              <a:t>jalb</a:t>
            </a:r>
            <a:r>
              <a:rPr lang="en-US" sz="2000" b="1" dirty="0">
                <a:solidFill>
                  <a:srgbClr val="00B050"/>
                </a:solidFill>
              </a:rPr>
              <a:t> </a:t>
            </a:r>
            <a:r>
              <a:rPr lang="en-US" sz="2000" b="1" dirty="0" err="1">
                <a:solidFill>
                  <a:srgbClr val="00B050"/>
                </a:solidFill>
              </a:rPr>
              <a:t>qilish</a:t>
            </a:r>
            <a:r>
              <a:rPr lang="en-US" sz="2000" b="1" dirty="0">
                <a:solidFill>
                  <a:srgbClr val="00B050"/>
                </a:solidFill>
              </a:rPr>
              <a:t> </a:t>
            </a:r>
            <a:r>
              <a:rPr lang="en-US" sz="2000" b="1" dirty="0" err="1">
                <a:solidFill>
                  <a:srgbClr val="00B050"/>
                </a:solidFill>
              </a:rPr>
              <a:t>qarori</a:t>
            </a:r>
            <a:r>
              <a:rPr lang="en-US" sz="2000" b="1" dirty="0">
                <a:solidFill>
                  <a:srgbClr val="00B050"/>
                </a:solidFill>
              </a:rPr>
              <a:t> </a:t>
            </a:r>
            <a:r>
              <a:rPr lang="en-US" sz="2000" b="1" dirty="0" err="1">
                <a:solidFill>
                  <a:srgbClr val="00B050"/>
                </a:solidFill>
              </a:rPr>
              <a:t>qanday</a:t>
            </a:r>
            <a:r>
              <a:rPr lang="en-US" sz="2000" b="1" dirty="0">
                <a:solidFill>
                  <a:srgbClr val="00B050"/>
                </a:solidFill>
              </a:rPr>
              <a:t> </a:t>
            </a:r>
            <a:r>
              <a:rPr lang="en-US" sz="2000" b="1" dirty="0" err="1">
                <a:solidFill>
                  <a:srgbClr val="00B050"/>
                </a:solidFill>
              </a:rPr>
              <a:t>texnologiyalar</a:t>
            </a:r>
            <a:r>
              <a:rPr lang="en-US" sz="2000" b="1" dirty="0">
                <a:solidFill>
                  <a:srgbClr val="00B050"/>
                </a:solidFill>
              </a:rPr>
              <a:t> </a:t>
            </a:r>
            <a:r>
              <a:rPr lang="en-US" sz="2000" b="1" dirty="0" err="1">
                <a:solidFill>
                  <a:srgbClr val="00B050"/>
                </a:solidFill>
              </a:rPr>
              <a:t>tanlanishini</a:t>
            </a:r>
            <a:r>
              <a:rPr lang="en-US" sz="2000" b="1" dirty="0">
                <a:solidFill>
                  <a:srgbClr val="00B050"/>
                </a:solidFill>
              </a:rPr>
              <a:t> </a:t>
            </a:r>
            <a:r>
              <a:rPr lang="en-US" sz="2000" b="1" dirty="0" err="1">
                <a:solidFill>
                  <a:srgbClr val="00B050"/>
                </a:solidFill>
              </a:rPr>
              <a:t>belgilab</a:t>
            </a:r>
            <a:r>
              <a:rPr lang="en-US" sz="2000" b="1" dirty="0">
                <a:solidFill>
                  <a:srgbClr val="00B050"/>
                </a:solidFill>
              </a:rPr>
              <a:t> </a:t>
            </a:r>
            <a:r>
              <a:rPr lang="en-US" sz="2000" b="1" dirty="0" err="1">
                <a:solidFill>
                  <a:srgbClr val="00B050"/>
                </a:solidFill>
              </a:rPr>
              <a:t>beradi</a:t>
            </a:r>
            <a:r>
              <a:rPr lang="en-US" sz="2000" b="1" dirty="0">
                <a:solidFill>
                  <a:srgbClr val="00B050"/>
                </a:solidFill>
              </a:rPr>
              <a:t> </a:t>
            </a:r>
            <a:r>
              <a:rPr lang="en-US" sz="2000" b="1" dirty="0" err="1">
                <a:solidFill>
                  <a:srgbClr val="00B050"/>
                </a:solidFill>
              </a:rPr>
              <a:t>hamda</a:t>
            </a:r>
            <a:r>
              <a:rPr lang="en-US" sz="2000" b="1" dirty="0">
                <a:solidFill>
                  <a:srgbClr val="00B050"/>
                </a:solidFill>
              </a:rPr>
              <a:t> </a:t>
            </a:r>
            <a:r>
              <a:rPr lang="en-US" sz="2000" b="1" dirty="0" err="1">
                <a:solidFill>
                  <a:srgbClr val="00B050"/>
                </a:solidFill>
              </a:rPr>
              <a:t>texnologiyalarni</a:t>
            </a:r>
            <a:r>
              <a:rPr lang="en-US" sz="2000" b="1" dirty="0">
                <a:solidFill>
                  <a:srgbClr val="00B050"/>
                </a:solidFill>
              </a:rPr>
              <a:t> </a:t>
            </a:r>
            <a:r>
              <a:rPr lang="en-US" sz="2000" b="1" dirty="0" err="1">
                <a:solidFill>
                  <a:srgbClr val="00B050"/>
                </a:solidFill>
              </a:rPr>
              <a:t>oldindan</a:t>
            </a:r>
            <a:r>
              <a:rPr lang="en-US" sz="2000" b="1" dirty="0">
                <a:solidFill>
                  <a:srgbClr val="00B050"/>
                </a:solidFill>
              </a:rPr>
              <a:t> </a:t>
            </a:r>
            <a:r>
              <a:rPr lang="en-US" sz="2000" b="1" dirty="0" err="1">
                <a:solidFill>
                  <a:srgbClr val="00B050"/>
                </a:solidFill>
              </a:rPr>
              <a:t>tanlash</a:t>
            </a:r>
            <a:r>
              <a:rPr lang="en-US" sz="2000" b="1" dirty="0">
                <a:solidFill>
                  <a:srgbClr val="00B050"/>
                </a:solidFill>
              </a:rPr>
              <a:t> </a:t>
            </a:r>
            <a:r>
              <a:rPr lang="en-US" sz="2000" b="1" dirty="0" err="1">
                <a:solidFill>
                  <a:srgbClr val="00B050"/>
                </a:solidFill>
              </a:rPr>
              <a:t>loyiha</a:t>
            </a:r>
            <a:r>
              <a:rPr lang="en-US" sz="2000" b="1" dirty="0">
                <a:solidFill>
                  <a:srgbClr val="00B050"/>
                </a:solidFill>
              </a:rPr>
              <a:t> </a:t>
            </a:r>
            <a:r>
              <a:rPr lang="en-US" sz="2000" b="1" dirty="0" err="1">
                <a:solidFill>
                  <a:srgbClr val="00B050"/>
                </a:solidFill>
              </a:rPr>
              <a:t>davlat</a:t>
            </a:r>
            <a:r>
              <a:rPr lang="en-US" sz="2000" b="1" dirty="0">
                <a:solidFill>
                  <a:srgbClr val="00B050"/>
                </a:solidFill>
              </a:rPr>
              <a:t> </a:t>
            </a:r>
            <a:r>
              <a:rPr lang="en-US" sz="2000" b="1" dirty="0" err="1">
                <a:solidFill>
                  <a:srgbClr val="00B050"/>
                </a:solidFill>
              </a:rPr>
              <a:t>sektoridagina</a:t>
            </a:r>
            <a:r>
              <a:rPr lang="en-US" sz="2000" b="1" dirty="0">
                <a:solidFill>
                  <a:srgbClr val="00B050"/>
                </a:solidFill>
              </a:rPr>
              <a:t> </a:t>
            </a:r>
            <a:r>
              <a:rPr lang="en-US" sz="2000" b="1" dirty="0" err="1">
                <a:solidFill>
                  <a:srgbClr val="00B050"/>
                </a:solidFill>
              </a:rPr>
              <a:t>bajarilishi</a:t>
            </a:r>
            <a:r>
              <a:rPr lang="en-US" sz="2000" b="1" dirty="0">
                <a:solidFill>
                  <a:srgbClr val="00B050"/>
                </a:solidFill>
              </a:rPr>
              <a:t> </a:t>
            </a:r>
            <a:r>
              <a:rPr lang="en-US" sz="2000" b="1" dirty="0" err="1">
                <a:solidFill>
                  <a:srgbClr val="00B050"/>
                </a:solidFill>
              </a:rPr>
              <a:t>mumkin</a:t>
            </a:r>
            <a:r>
              <a:rPr lang="en-US" sz="2000" b="1" dirty="0">
                <a:solidFill>
                  <a:srgbClr val="00B050"/>
                </a:solidFill>
              </a:rPr>
              <a:t>, </a:t>
            </a:r>
            <a:r>
              <a:rPr lang="en-US" sz="2000" b="1" dirty="0" err="1">
                <a:solidFill>
                  <a:srgbClr val="00B050"/>
                </a:solidFill>
              </a:rPr>
              <a:t>degan</a:t>
            </a:r>
            <a:r>
              <a:rPr lang="en-US" sz="2000" b="1" dirty="0">
                <a:solidFill>
                  <a:srgbClr val="00B050"/>
                </a:solidFill>
              </a:rPr>
              <a:t> </a:t>
            </a:r>
            <a:r>
              <a:rPr lang="en-US" sz="2000" b="1" dirty="0" err="1">
                <a:solidFill>
                  <a:srgbClr val="00B050"/>
                </a:solidFill>
              </a:rPr>
              <a:t>xulosaga</a:t>
            </a:r>
            <a:r>
              <a:rPr lang="en-US" sz="2000" b="1" dirty="0">
                <a:solidFill>
                  <a:srgbClr val="00B050"/>
                </a:solidFill>
              </a:rPr>
              <a:t> </a:t>
            </a:r>
            <a:r>
              <a:rPr lang="en-US" sz="2000" b="1" dirty="0" err="1">
                <a:solidFill>
                  <a:srgbClr val="00B050"/>
                </a:solidFill>
              </a:rPr>
              <a:t>olib</a:t>
            </a:r>
            <a:r>
              <a:rPr lang="en-US" sz="2000" b="1" dirty="0">
                <a:solidFill>
                  <a:srgbClr val="00B050"/>
                </a:solidFill>
              </a:rPr>
              <a:t> </a:t>
            </a:r>
            <a:r>
              <a:rPr lang="en-US" sz="2000" b="1" dirty="0" err="1">
                <a:solidFill>
                  <a:srgbClr val="00B050"/>
                </a:solidFill>
              </a:rPr>
              <a:t>kelishi</a:t>
            </a:r>
            <a:r>
              <a:rPr lang="en-US" sz="2000" b="1" dirty="0">
                <a:solidFill>
                  <a:srgbClr val="00B050"/>
                </a:solidFill>
              </a:rPr>
              <a:t> </a:t>
            </a:r>
            <a:r>
              <a:rPr lang="en-US" sz="2000" b="1" dirty="0" err="1">
                <a:solidFill>
                  <a:srgbClr val="00B050"/>
                </a:solidFill>
              </a:rPr>
              <a:t>mumkin</a:t>
            </a:r>
            <a:r>
              <a:rPr lang="en-US" sz="2000" b="1" dirty="0">
                <a:solidFill>
                  <a:srgbClr val="00B050"/>
                </a:solidFill>
              </a:rPr>
              <a:t>.</a:t>
            </a:r>
            <a:endParaRPr lang="ru-RU" sz="2000" b="1" dirty="0">
              <a:solidFill>
                <a:srgbClr val="00B050"/>
              </a:solidFill>
            </a:endParaRPr>
          </a:p>
          <a:p>
            <a:endParaRPr lang="ru-RU" sz="2000" b="1" dirty="0">
              <a:solidFill>
                <a:srgbClr val="00B050"/>
              </a:solidFill>
            </a:endParaRPr>
          </a:p>
        </p:txBody>
      </p:sp>
    </p:spTree>
    <p:extLst>
      <p:ext uri="{BB962C8B-B14F-4D97-AF65-F5344CB8AC3E}">
        <p14:creationId xmlns:p14="http://schemas.microsoft.com/office/powerpoint/2010/main" val="20383200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b="1" dirty="0"/>
              <a:t>Loyihalarni joylashtirish o’rni</a:t>
            </a:r>
            <a:r>
              <a:rPr lang="ru-RU" dirty="0"/>
              <a:t/>
            </a:r>
            <a:br>
              <a:rPr lang="ru-RU" dirty="0"/>
            </a:br>
            <a:endParaRPr lang="ru-RU" dirty="0"/>
          </a:p>
        </p:txBody>
      </p:sp>
      <p:sp>
        <p:nvSpPr>
          <p:cNvPr id="3" name="Объект 2"/>
          <p:cNvSpPr>
            <a:spLocks noGrp="1"/>
          </p:cNvSpPr>
          <p:nvPr>
            <p:ph idx="1"/>
          </p:nvPr>
        </p:nvSpPr>
        <p:spPr/>
        <p:txBody>
          <a:bodyPr/>
          <a:lstStyle/>
          <a:p>
            <a:r>
              <a:rPr lang="uz-Cyrl-UZ" sz="2400" b="1" dirty="0">
                <a:solidFill>
                  <a:srgbClr val="FF0000"/>
                </a:solidFill>
              </a:rPr>
              <a:t>Loyihaning joylashish o’rnini belgilovchi omillar turli-tuman bo’lib, bu omillarni ham tahlil qilish </a:t>
            </a:r>
            <a:r>
              <a:rPr lang="uz-Cyrl-UZ" sz="2400" b="1" dirty="0" smtClean="0">
                <a:solidFill>
                  <a:srgbClr val="FF0000"/>
                </a:solidFill>
              </a:rPr>
              <a:t>mumkin</a:t>
            </a:r>
            <a:endParaRPr lang="en-US" sz="2400" b="1" dirty="0" smtClean="0">
              <a:solidFill>
                <a:srgbClr val="FF0000"/>
              </a:solidFill>
            </a:endParaRPr>
          </a:p>
          <a:p>
            <a:r>
              <a:rPr lang="uz-Cyrl-UZ" sz="2400" b="1" dirty="0">
                <a:solidFill>
                  <a:srgbClr val="00B050"/>
                </a:solidFill>
              </a:rPr>
              <a:t>Masalan, sanoat korxonasi yoki xom ashyo bazasi yaqiniga yoki boshlang’ich energiya manbai yaqiniga yoki mahsulot bozori yoniga yoki bo’lmasa tegishli infratuzilmaga yaqin joyda qurilishi mumkin. Har bir variant o’z afzalliklari va kamchiliklariga ega.</a:t>
            </a:r>
            <a:endParaRPr lang="ru-RU" sz="2400" b="1" dirty="0">
              <a:solidFill>
                <a:srgbClr val="00B050"/>
              </a:solidFill>
            </a:endParaRPr>
          </a:p>
          <a:p>
            <a:endParaRPr lang="ru-RU" dirty="0"/>
          </a:p>
        </p:txBody>
      </p:sp>
    </p:spTree>
    <p:extLst>
      <p:ext uri="{BB962C8B-B14F-4D97-AF65-F5344CB8AC3E}">
        <p14:creationId xmlns:p14="http://schemas.microsoft.com/office/powerpoint/2010/main" val="20248125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b="1" dirty="0"/>
              <a:t>Xarajatlardagi o’zgarishlar</a:t>
            </a:r>
            <a:endParaRPr lang="ru-RU" dirty="0"/>
          </a:p>
        </p:txBody>
      </p:sp>
      <p:sp>
        <p:nvSpPr>
          <p:cNvPr id="3" name="Объект 2"/>
          <p:cNvSpPr>
            <a:spLocks noGrp="1"/>
          </p:cNvSpPr>
          <p:nvPr>
            <p:ph idx="1"/>
          </p:nvPr>
        </p:nvSpPr>
        <p:spPr>
          <a:xfrm>
            <a:off x="2074460" y="2133599"/>
            <a:ext cx="9430152" cy="4553803"/>
          </a:xfrm>
        </p:spPr>
        <p:txBody>
          <a:bodyPr>
            <a:noAutofit/>
          </a:bodyPr>
          <a:lstStyle/>
          <a:p>
            <a:r>
              <a:rPr lang="uz-Cyrl-UZ" sz="2000" b="1" dirty="0">
                <a:solidFill>
                  <a:srgbClr val="C00000"/>
                </a:solidFill>
              </a:rPr>
              <a:t>Xarajatlarga va loyihani amalga oshirish grafigiga real baho berish uchun muhandislik va loyiha-konstruktorlik ishlanmalarining aniq bo’lishi talab etiladi.</a:t>
            </a:r>
            <a:endParaRPr lang="ru-RU" sz="2000" b="1" dirty="0">
              <a:solidFill>
                <a:srgbClr val="C00000"/>
              </a:solidFill>
            </a:endParaRPr>
          </a:p>
          <a:p>
            <a:r>
              <a:rPr lang="uz-Cyrl-UZ" sz="2000" b="1" dirty="0">
                <a:solidFill>
                  <a:srgbClr val="0070C0"/>
                </a:solidFill>
              </a:rPr>
              <a:t>Noto’g’ri berilgan baho iqtisodiy va moliyaviy tahlilda ham noto’g’ri echimlarga olib kelishi mumkin.</a:t>
            </a:r>
            <a:endParaRPr lang="ru-RU" sz="2000" b="1" dirty="0">
              <a:solidFill>
                <a:srgbClr val="0070C0"/>
              </a:solidFill>
            </a:endParaRPr>
          </a:p>
          <a:p>
            <a:r>
              <a:rPr lang="en-US" sz="2000" b="1" dirty="0" err="1">
                <a:solidFill>
                  <a:srgbClr val="002060"/>
                </a:solidFill>
              </a:rPr>
              <a:t>Loyihaning</a:t>
            </a:r>
            <a:r>
              <a:rPr lang="en-US" sz="2000" b="1" dirty="0">
                <a:solidFill>
                  <a:srgbClr val="002060"/>
                </a:solidFill>
              </a:rPr>
              <a:t> </a:t>
            </a:r>
            <a:r>
              <a:rPr lang="en-US" sz="2000" b="1" dirty="0" err="1">
                <a:solidFill>
                  <a:srgbClr val="002060"/>
                </a:solidFill>
              </a:rPr>
              <a:t>har</a:t>
            </a:r>
            <a:r>
              <a:rPr lang="en-US" sz="2000" b="1" dirty="0">
                <a:solidFill>
                  <a:srgbClr val="002060"/>
                </a:solidFill>
              </a:rPr>
              <a:t> </a:t>
            </a:r>
            <a:r>
              <a:rPr lang="en-US" sz="2000" b="1" dirty="0" err="1">
                <a:solidFill>
                  <a:srgbClr val="002060"/>
                </a:solidFill>
              </a:rPr>
              <a:t>bir</a:t>
            </a:r>
            <a:r>
              <a:rPr lang="en-US" sz="2000" b="1" dirty="0">
                <a:solidFill>
                  <a:srgbClr val="002060"/>
                </a:solidFill>
              </a:rPr>
              <a:t> </a:t>
            </a:r>
            <a:r>
              <a:rPr lang="en-US" sz="2000" b="1" dirty="0" err="1">
                <a:solidFill>
                  <a:srgbClr val="002060"/>
                </a:solidFill>
              </a:rPr>
              <a:t>komponenti</a:t>
            </a:r>
            <a:r>
              <a:rPr lang="en-US" sz="2000" b="1" dirty="0">
                <a:solidFill>
                  <a:srgbClr val="002060"/>
                </a:solidFill>
              </a:rPr>
              <a:t> </a:t>
            </a:r>
            <a:r>
              <a:rPr lang="en-US" sz="2000" b="1" dirty="0" err="1">
                <a:solidFill>
                  <a:srgbClr val="002060"/>
                </a:solidFill>
              </a:rPr>
              <a:t>uchun</a:t>
            </a:r>
            <a:r>
              <a:rPr lang="en-US" sz="2000" b="1" dirty="0">
                <a:solidFill>
                  <a:srgbClr val="002060"/>
                </a:solidFill>
              </a:rPr>
              <a:t> </a:t>
            </a:r>
            <a:r>
              <a:rPr lang="en-US" sz="2000" b="1" dirty="0" err="1">
                <a:solidFill>
                  <a:srgbClr val="002060"/>
                </a:solidFill>
              </a:rPr>
              <a:t>alohida</a:t>
            </a:r>
            <a:r>
              <a:rPr lang="en-US" sz="2000" b="1" dirty="0">
                <a:solidFill>
                  <a:srgbClr val="002060"/>
                </a:solidFill>
              </a:rPr>
              <a:t> </a:t>
            </a:r>
            <a:r>
              <a:rPr lang="en-US" sz="2000" b="1" dirty="0" err="1">
                <a:solidFill>
                  <a:srgbClr val="002060"/>
                </a:solidFill>
              </a:rPr>
              <a:t>xarajatlar</a:t>
            </a:r>
            <a:r>
              <a:rPr lang="en-US" sz="2000" b="1" dirty="0">
                <a:solidFill>
                  <a:srgbClr val="002060"/>
                </a:solidFill>
              </a:rPr>
              <a:t> </a:t>
            </a:r>
            <a:r>
              <a:rPr lang="en-US" sz="2000" b="1" dirty="0" err="1">
                <a:solidFill>
                  <a:srgbClr val="002060"/>
                </a:solidFill>
              </a:rPr>
              <a:t>smetasi</a:t>
            </a:r>
            <a:r>
              <a:rPr lang="en-US" sz="2000" b="1" dirty="0">
                <a:solidFill>
                  <a:srgbClr val="002060"/>
                </a:solidFill>
              </a:rPr>
              <a:t> </a:t>
            </a:r>
            <a:r>
              <a:rPr lang="en-US" sz="2000" b="1" dirty="0" err="1">
                <a:solidFill>
                  <a:srgbClr val="002060"/>
                </a:solidFill>
              </a:rPr>
              <a:t>tuziladi</a:t>
            </a:r>
            <a:r>
              <a:rPr lang="en-US" sz="2000" b="1" dirty="0"/>
              <a:t>.</a:t>
            </a:r>
            <a:endParaRPr lang="ru-RU" sz="2000" b="1" dirty="0"/>
          </a:p>
          <a:p>
            <a:r>
              <a:rPr lang="en-US" sz="2000" b="1" dirty="0" err="1">
                <a:solidFill>
                  <a:srgbClr val="00B050"/>
                </a:solidFill>
              </a:rPr>
              <a:t>Uskunalar</a:t>
            </a:r>
            <a:r>
              <a:rPr lang="en-US" sz="2000" b="1" dirty="0">
                <a:solidFill>
                  <a:srgbClr val="00B050"/>
                </a:solidFill>
              </a:rPr>
              <a:t> </a:t>
            </a:r>
            <a:r>
              <a:rPr lang="en-US" sz="2000" b="1" dirty="0" err="1">
                <a:solidFill>
                  <a:srgbClr val="00B050"/>
                </a:solidFill>
              </a:rPr>
              <a:t>sotib</a:t>
            </a:r>
            <a:r>
              <a:rPr lang="en-US" sz="2000" b="1" dirty="0">
                <a:solidFill>
                  <a:srgbClr val="00B050"/>
                </a:solidFill>
              </a:rPr>
              <a:t> </a:t>
            </a:r>
            <a:r>
              <a:rPr lang="en-US" sz="2000" b="1" dirty="0" err="1">
                <a:solidFill>
                  <a:srgbClr val="00B050"/>
                </a:solidFill>
              </a:rPr>
              <a:t>olish</a:t>
            </a:r>
            <a:r>
              <a:rPr lang="en-US" sz="2000" b="1" dirty="0">
                <a:solidFill>
                  <a:srgbClr val="00B050"/>
                </a:solidFill>
              </a:rPr>
              <a:t> </a:t>
            </a:r>
            <a:r>
              <a:rPr lang="en-US" sz="2000" b="1" dirty="0" err="1">
                <a:solidFill>
                  <a:srgbClr val="00B050"/>
                </a:solidFill>
              </a:rPr>
              <a:t>xarajatlari</a:t>
            </a:r>
            <a:r>
              <a:rPr lang="en-US" sz="2000" b="1" dirty="0">
                <a:solidFill>
                  <a:srgbClr val="00B050"/>
                </a:solidFill>
              </a:rPr>
              <a:t> </a:t>
            </a:r>
            <a:r>
              <a:rPr lang="en-US" sz="2000" b="1" dirty="0" err="1">
                <a:solidFill>
                  <a:srgbClr val="00B050"/>
                </a:solidFill>
              </a:rPr>
              <a:t>smetasi</a:t>
            </a:r>
            <a:r>
              <a:rPr lang="en-US" sz="2000" b="1" dirty="0">
                <a:solidFill>
                  <a:srgbClr val="00B050"/>
                </a:solidFill>
              </a:rPr>
              <a:t> </a:t>
            </a:r>
            <a:r>
              <a:rPr lang="en-US" sz="2000" b="1" dirty="0" err="1">
                <a:solidFill>
                  <a:srgbClr val="00B050"/>
                </a:solidFill>
              </a:rPr>
              <a:t>uskunalar</a:t>
            </a:r>
            <a:r>
              <a:rPr lang="en-US" sz="2000" b="1" dirty="0">
                <a:solidFill>
                  <a:srgbClr val="00B050"/>
                </a:solidFill>
              </a:rPr>
              <a:t> </a:t>
            </a:r>
            <a:r>
              <a:rPr lang="en-US" sz="2000" b="1" dirty="0" err="1">
                <a:solidFill>
                  <a:srgbClr val="00B050"/>
                </a:solidFill>
              </a:rPr>
              <a:t>turi</a:t>
            </a:r>
            <a:r>
              <a:rPr lang="en-US" sz="2000" b="1" dirty="0">
                <a:solidFill>
                  <a:srgbClr val="00B050"/>
                </a:solidFill>
              </a:rPr>
              <a:t>, </a:t>
            </a:r>
            <a:r>
              <a:rPr lang="en-US" sz="2000" b="1" dirty="0" err="1">
                <a:solidFill>
                  <a:srgbClr val="00B050"/>
                </a:solidFill>
              </a:rPr>
              <a:t>soni</a:t>
            </a:r>
            <a:r>
              <a:rPr lang="en-US" sz="2000" b="1" dirty="0">
                <a:solidFill>
                  <a:srgbClr val="00B050"/>
                </a:solidFill>
              </a:rPr>
              <a:t> </a:t>
            </a:r>
            <a:r>
              <a:rPr lang="en-US" sz="2000" b="1" dirty="0" err="1">
                <a:solidFill>
                  <a:srgbClr val="00B050"/>
                </a:solidFill>
              </a:rPr>
              <a:t>va</a:t>
            </a:r>
            <a:r>
              <a:rPr lang="en-US" sz="2000" b="1" dirty="0">
                <a:solidFill>
                  <a:srgbClr val="00B050"/>
                </a:solidFill>
              </a:rPr>
              <a:t> </a:t>
            </a:r>
            <a:r>
              <a:rPr lang="en-US" sz="2000" b="1" dirty="0" err="1">
                <a:solidFill>
                  <a:srgbClr val="00B050"/>
                </a:solidFill>
              </a:rPr>
              <a:t>har</a:t>
            </a:r>
            <a:r>
              <a:rPr lang="en-US" sz="2000" b="1" dirty="0">
                <a:solidFill>
                  <a:srgbClr val="00B050"/>
                </a:solidFill>
              </a:rPr>
              <a:t> </a:t>
            </a:r>
            <a:r>
              <a:rPr lang="en-US" sz="2000" b="1" dirty="0" err="1">
                <a:solidFill>
                  <a:srgbClr val="00B050"/>
                </a:solidFill>
              </a:rPr>
              <a:t>birining</a:t>
            </a:r>
            <a:r>
              <a:rPr lang="en-US" sz="2000" b="1" dirty="0">
                <a:solidFill>
                  <a:srgbClr val="00B050"/>
                </a:solidFill>
              </a:rPr>
              <a:t> </a:t>
            </a:r>
            <a:r>
              <a:rPr lang="en-US" sz="2000" b="1" dirty="0" err="1">
                <a:solidFill>
                  <a:srgbClr val="00B050"/>
                </a:solidFill>
              </a:rPr>
              <a:t>bahosidan</a:t>
            </a:r>
            <a:r>
              <a:rPr lang="en-US" sz="2000" b="1" dirty="0">
                <a:solidFill>
                  <a:srgbClr val="00B050"/>
                </a:solidFill>
              </a:rPr>
              <a:t> </a:t>
            </a:r>
            <a:r>
              <a:rPr lang="en-US" sz="2000" b="1" dirty="0" err="1">
                <a:solidFill>
                  <a:srgbClr val="00B050"/>
                </a:solidFill>
              </a:rPr>
              <a:t>kelib</a:t>
            </a:r>
            <a:r>
              <a:rPr lang="en-US" sz="2000" b="1" dirty="0">
                <a:solidFill>
                  <a:srgbClr val="00B050"/>
                </a:solidFill>
              </a:rPr>
              <a:t> </a:t>
            </a:r>
            <a:r>
              <a:rPr lang="en-US" sz="2000" b="1" dirty="0" err="1">
                <a:solidFill>
                  <a:srgbClr val="00B050"/>
                </a:solidFill>
              </a:rPr>
              <a:t>chiqib</a:t>
            </a:r>
            <a:r>
              <a:rPr lang="en-US" sz="2000" b="1" dirty="0">
                <a:solidFill>
                  <a:srgbClr val="00B050"/>
                </a:solidFill>
              </a:rPr>
              <a:t> </a:t>
            </a:r>
            <a:r>
              <a:rPr lang="en-US" sz="2000" b="1" dirty="0" err="1">
                <a:solidFill>
                  <a:srgbClr val="00B050"/>
                </a:solidFill>
              </a:rPr>
              <a:t>tuziladi</a:t>
            </a:r>
            <a:r>
              <a:rPr lang="en-US" sz="2000" b="1" dirty="0">
                <a:solidFill>
                  <a:srgbClr val="00B050"/>
                </a:solidFill>
              </a:rPr>
              <a:t>. </a:t>
            </a:r>
            <a:r>
              <a:rPr lang="en-US" sz="2000" b="1" dirty="0" err="1">
                <a:solidFill>
                  <a:srgbClr val="00B050"/>
                </a:solidFill>
              </a:rPr>
              <a:t>Mamlakatda</a:t>
            </a:r>
            <a:r>
              <a:rPr lang="en-US" sz="2000" b="1" dirty="0">
                <a:solidFill>
                  <a:srgbClr val="00B050"/>
                </a:solidFill>
              </a:rPr>
              <a:t> </a:t>
            </a:r>
            <a:r>
              <a:rPr lang="en-US" sz="2000" b="1" dirty="0" err="1">
                <a:solidFill>
                  <a:srgbClr val="00B050"/>
                </a:solidFill>
              </a:rPr>
              <a:t>bajarilgan</a:t>
            </a:r>
            <a:r>
              <a:rPr lang="en-US" sz="2000" b="1" dirty="0">
                <a:solidFill>
                  <a:srgbClr val="00B050"/>
                </a:solidFill>
              </a:rPr>
              <a:t> </a:t>
            </a:r>
            <a:r>
              <a:rPr lang="en-US" sz="2000" b="1" dirty="0" err="1">
                <a:solidFill>
                  <a:srgbClr val="00B050"/>
                </a:solidFill>
              </a:rPr>
              <a:t>o’xshash</a:t>
            </a:r>
            <a:r>
              <a:rPr lang="en-US" sz="2000" b="1" dirty="0">
                <a:solidFill>
                  <a:srgbClr val="00B050"/>
                </a:solidFill>
              </a:rPr>
              <a:t> </a:t>
            </a:r>
            <a:r>
              <a:rPr lang="en-US" sz="2000" b="1" dirty="0" err="1">
                <a:solidFill>
                  <a:srgbClr val="00B050"/>
                </a:solidFill>
              </a:rPr>
              <a:t>loyihalar</a:t>
            </a:r>
            <a:r>
              <a:rPr lang="en-US" sz="2000" b="1" dirty="0">
                <a:solidFill>
                  <a:srgbClr val="00B050"/>
                </a:solidFill>
              </a:rPr>
              <a:t> </a:t>
            </a:r>
            <a:r>
              <a:rPr lang="en-US" sz="2000" b="1" dirty="0" err="1">
                <a:solidFill>
                  <a:srgbClr val="00B050"/>
                </a:solidFill>
              </a:rPr>
              <a:t>tajribasi</a:t>
            </a:r>
            <a:r>
              <a:rPr lang="en-US" sz="2000" b="1" dirty="0">
                <a:solidFill>
                  <a:srgbClr val="00B050"/>
                </a:solidFill>
              </a:rPr>
              <a:t> </a:t>
            </a:r>
            <a:r>
              <a:rPr lang="en-US" sz="2000" b="1" dirty="0" err="1">
                <a:solidFill>
                  <a:srgbClr val="00B050"/>
                </a:solidFill>
              </a:rPr>
              <a:t>uskunalar</a:t>
            </a:r>
            <a:r>
              <a:rPr lang="en-US" sz="2000" b="1" dirty="0">
                <a:solidFill>
                  <a:srgbClr val="00B050"/>
                </a:solidFill>
              </a:rPr>
              <a:t> </a:t>
            </a:r>
            <a:r>
              <a:rPr lang="en-US" sz="2000" b="1" dirty="0" err="1">
                <a:solidFill>
                  <a:srgbClr val="00B050"/>
                </a:solidFill>
              </a:rPr>
              <a:t>bahosini</a:t>
            </a:r>
            <a:r>
              <a:rPr lang="en-US" sz="2000" b="1" dirty="0">
                <a:solidFill>
                  <a:srgbClr val="00B050"/>
                </a:solidFill>
              </a:rPr>
              <a:t> </a:t>
            </a:r>
            <a:r>
              <a:rPr lang="en-US" sz="2000" b="1" dirty="0" err="1">
                <a:solidFill>
                  <a:srgbClr val="00B050"/>
                </a:solidFill>
              </a:rPr>
              <a:t>aniqlashda</a:t>
            </a:r>
            <a:r>
              <a:rPr lang="en-US" sz="2000" b="1" dirty="0">
                <a:solidFill>
                  <a:srgbClr val="00B050"/>
                </a:solidFill>
              </a:rPr>
              <a:t> </a:t>
            </a:r>
            <a:r>
              <a:rPr lang="en-US" sz="2000" b="1" dirty="0" err="1">
                <a:solidFill>
                  <a:srgbClr val="00B050"/>
                </a:solidFill>
              </a:rPr>
              <a:t>mo’ljal</a:t>
            </a:r>
            <a:r>
              <a:rPr lang="en-US" sz="2000" b="1" dirty="0">
                <a:solidFill>
                  <a:srgbClr val="00B050"/>
                </a:solidFill>
              </a:rPr>
              <a:t> </a:t>
            </a:r>
            <a:r>
              <a:rPr lang="en-US" sz="2000" b="1" dirty="0" err="1">
                <a:solidFill>
                  <a:srgbClr val="00B050"/>
                </a:solidFill>
              </a:rPr>
              <a:t>hisoblanadi</a:t>
            </a:r>
            <a:r>
              <a:rPr lang="en-US" sz="2000" b="1" dirty="0">
                <a:solidFill>
                  <a:srgbClr val="00B050"/>
                </a:solidFill>
              </a:rPr>
              <a:t>. Agar </a:t>
            </a:r>
            <a:r>
              <a:rPr lang="en-US" sz="2000" b="1" dirty="0" err="1">
                <a:solidFill>
                  <a:srgbClr val="00B050"/>
                </a:solidFill>
              </a:rPr>
              <a:t>bu</a:t>
            </a:r>
            <a:r>
              <a:rPr lang="en-US" sz="2000" b="1" dirty="0">
                <a:solidFill>
                  <a:srgbClr val="00B050"/>
                </a:solidFill>
              </a:rPr>
              <a:t> </a:t>
            </a:r>
            <a:r>
              <a:rPr lang="en-US" sz="2000" b="1" dirty="0" err="1">
                <a:solidFill>
                  <a:srgbClr val="00B050"/>
                </a:solidFill>
              </a:rPr>
              <a:t>to’g’rida</a:t>
            </a:r>
            <a:r>
              <a:rPr lang="en-US" sz="2000" b="1" dirty="0">
                <a:solidFill>
                  <a:srgbClr val="00B050"/>
                </a:solidFill>
              </a:rPr>
              <a:t> </a:t>
            </a:r>
            <a:r>
              <a:rPr lang="en-US" sz="2000" b="1" dirty="0" err="1">
                <a:solidFill>
                  <a:srgbClr val="00B050"/>
                </a:solidFill>
              </a:rPr>
              <a:t>axborot</a:t>
            </a:r>
            <a:r>
              <a:rPr lang="en-US" sz="2000" b="1" dirty="0">
                <a:solidFill>
                  <a:srgbClr val="00B050"/>
                </a:solidFill>
              </a:rPr>
              <a:t> </a:t>
            </a:r>
            <a:r>
              <a:rPr lang="en-US" sz="2000" b="1" dirty="0" err="1">
                <a:solidFill>
                  <a:srgbClr val="00B050"/>
                </a:solidFill>
              </a:rPr>
              <a:t>etarli</a:t>
            </a:r>
            <a:r>
              <a:rPr lang="en-US" sz="2000" b="1" dirty="0">
                <a:solidFill>
                  <a:srgbClr val="00B050"/>
                </a:solidFill>
              </a:rPr>
              <a:t> </a:t>
            </a:r>
            <a:r>
              <a:rPr lang="en-US" sz="2000" b="1" dirty="0" err="1">
                <a:solidFill>
                  <a:srgbClr val="00B050"/>
                </a:solidFill>
              </a:rPr>
              <a:t>bo’lmasa</a:t>
            </a:r>
            <a:r>
              <a:rPr lang="en-US" sz="2000" b="1" dirty="0">
                <a:solidFill>
                  <a:srgbClr val="00B050"/>
                </a:solidFill>
              </a:rPr>
              <a:t> (</a:t>
            </a:r>
            <a:r>
              <a:rPr lang="en-US" sz="2000" b="1" dirty="0" err="1">
                <a:solidFill>
                  <a:srgbClr val="00B050"/>
                </a:solidFill>
              </a:rPr>
              <a:t>yoki</a:t>
            </a:r>
            <a:r>
              <a:rPr lang="en-US" sz="2000" b="1" dirty="0">
                <a:solidFill>
                  <a:srgbClr val="00B050"/>
                </a:solidFill>
              </a:rPr>
              <a:t> </a:t>
            </a:r>
            <a:r>
              <a:rPr lang="en-US" sz="2000" b="1" dirty="0" err="1">
                <a:solidFill>
                  <a:srgbClr val="00B050"/>
                </a:solidFill>
              </a:rPr>
              <a:t>o’xshash</a:t>
            </a:r>
            <a:r>
              <a:rPr lang="en-US" sz="2000" b="1" dirty="0">
                <a:solidFill>
                  <a:srgbClr val="00B050"/>
                </a:solidFill>
              </a:rPr>
              <a:t> </a:t>
            </a:r>
            <a:r>
              <a:rPr lang="en-US" sz="2000" b="1" dirty="0" err="1">
                <a:solidFill>
                  <a:srgbClr val="00B050"/>
                </a:solidFill>
              </a:rPr>
              <a:t>loyihalar</a:t>
            </a:r>
            <a:r>
              <a:rPr lang="en-US" sz="2000" b="1" dirty="0">
                <a:solidFill>
                  <a:srgbClr val="00B050"/>
                </a:solidFill>
              </a:rPr>
              <a:t> </a:t>
            </a:r>
            <a:r>
              <a:rPr lang="en-US" sz="2000" b="1" dirty="0" err="1">
                <a:solidFill>
                  <a:srgbClr val="00B050"/>
                </a:solidFill>
              </a:rPr>
              <a:t>yaqin</a:t>
            </a:r>
            <a:r>
              <a:rPr lang="en-US" sz="2000" b="1" dirty="0">
                <a:solidFill>
                  <a:srgbClr val="00B050"/>
                </a:solidFill>
              </a:rPr>
              <a:t> </a:t>
            </a:r>
            <a:r>
              <a:rPr lang="en-US" sz="2000" b="1" dirty="0" err="1">
                <a:solidFill>
                  <a:srgbClr val="00B050"/>
                </a:solidFill>
              </a:rPr>
              <a:t>vaqt</a:t>
            </a:r>
            <a:r>
              <a:rPr lang="en-US" sz="2000" b="1" dirty="0">
                <a:solidFill>
                  <a:srgbClr val="00B050"/>
                </a:solidFill>
              </a:rPr>
              <a:t> </a:t>
            </a:r>
            <a:r>
              <a:rPr lang="en-US" sz="2000" b="1" dirty="0" err="1">
                <a:solidFill>
                  <a:srgbClr val="00B050"/>
                </a:solidFill>
              </a:rPr>
              <a:t>ichida</a:t>
            </a:r>
            <a:r>
              <a:rPr lang="en-US" sz="2000" b="1" dirty="0">
                <a:solidFill>
                  <a:srgbClr val="00B050"/>
                </a:solidFill>
              </a:rPr>
              <a:t> </a:t>
            </a:r>
            <a:r>
              <a:rPr lang="en-US" sz="2000" b="1" dirty="0" err="1">
                <a:solidFill>
                  <a:srgbClr val="00B050"/>
                </a:solidFill>
              </a:rPr>
              <a:t>amalga</a:t>
            </a:r>
            <a:r>
              <a:rPr lang="en-US" sz="2000" b="1" dirty="0">
                <a:solidFill>
                  <a:srgbClr val="00B050"/>
                </a:solidFill>
              </a:rPr>
              <a:t> </a:t>
            </a:r>
            <a:r>
              <a:rPr lang="en-US" sz="2000" b="1" dirty="0" err="1">
                <a:solidFill>
                  <a:srgbClr val="00B050"/>
                </a:solidFill>
              </a:rPr>
              <a:t>oshirilmagan</a:t>
            </a:r>
            <a:r>
              <a:rPr lang="en-US" sz="2000" b="1" dirty="0">
                <a:solidFill>
                  <a:srgbClr val="00B050"/>
                </a:solidFill>
              </a:rPr>
              <a:t> </a:t>
            </a:r>
            <a:r>
              <a:rPr lang="en-US" sz="2000" b="1" dirty="0" err="1">
                <a:solidFill>
                  <a:srgbClr val="00B050"/>
                </a:solidFill>
              </a:rPr>
              <a:t>bo’lsa</a:t>
            </a:r>
            <a:r>
              <a:rPr lang="en-US" sz="2000" b="1" dirty="0">
                <a:solidFill>
                  <a:srgbClr val="00B050"/>
                </a:solidFill>
              </a:rPr>
              <a:t>), </a:t>
            </a:r>
            <a:r>
              <a:rPr lang="en-US" sz="2000" b="1" dirty="0" err="1">
                <a:solidFill>
                  <a:srgbClr val="00B050"/>
                </a:solidFill>
              </a:rPr>
              <a:t>xarajatlar</a:t>
            </a:r>
            <a:r>
              <a:rPr lang="en-US" sz="2000" b="1" dirty="0">
                <a:solidFill>
                  <a:srgbClr val="00B050"/>
                </a:solidFill>
              </a:rPr>
              <a:t> </a:t>
            </a:r>
            <a:r>
              <a:rPr lang="en-US" sz="2000" b="1" dirty="0" err="1">
                <a:solidFill>
                  <a:srgbClr val="00B050"/>
                </a:solidFill>
              </a:rPr>
              <a:t>smetasini</a:t>
            </a:r>
            <a:r>
              <a:rPr lang="en-US" sz="2000" b="1" dirty="0">
                <a:solidFill>
                  <a:srgbClr val="00B050"/>
                </a:solidFill>
              </a:rPr>
              <a:t> </a:t>
            </a:r>
            <a:r>
              <a:rPr lang="en-US" sz="2000" b="1" dirty="0" err="1">
                <a:solidFill>
                  <a:srgbClr val="00B050"/>
                </a:solidFill>
              </a:rPr>
              <a:t>tuzishda</a:t>
            </a:r>
            <a:r>
              <a:rPr lang="en-US" sz="2000" b="1" dirty="0">
                <a:solidFill>
                  <a:srgbClr val="00B050"/>
                </a:solidFill>
              </a:rPr>
              <a:t> </a:t>
            </a:r>
            <a:r>
              <a:rPr lang="en-US" sz="2000" b="1" dirty="0" err="1">
                <a:solidFill>
                  <a:srgbClr val="00B050"/>
                </a:solidFill>
              </a:rPr>
              <a:t>ixtisoslashgan</a:t>
            </a:r>
            <a:r>
              <a:rPr lang="en-US" sz="2000" b="1" dirty="0">
                <a:solidFill>
                  <a:srgbClr val="00B050"/>
                </a:solidFill>
              </a:rPr>
              <a:t> </a:t>
            </a:r>
            <a:r>
              <a:rPr lang="en-US" sz="2000" b="1" dirty="0" err="1">
                <a:solidFill>
                  <a:srgbClr val="00B050"/>
                </a:solidFill>
              </a:rPr>
              <a:t>firmalar</a:t>
            </a:r>
            <a:r>
              <a:rPr lang="en-US" sz="2000" b="1" dirty="0">
                <a:solidFill>
                  <a:srgbClr val="00B050"/>
                </a:solidFill>
              </a:rPr>
              <a:t>, </a:t>
            </a:r>
            <a:r>
              <a:rPr lang="en-US" sz="2000" b="1" dirty="0" err="1">
                <a:solidFill>
                  <a:srgbClr val="00B050"/>
                </a:solidFill>
              </a:rPr>
              <a:t>shaxslar</a:t>
            </a:r>
            <a:r>
              <a:rPr lang="en-US" sz="2000" b="1" dirty="0">
                <a:solidFill>
                  <a:srgbClr val="00B050"/>
                </a:solidFill>
              </a:rPr>
              <a:t> </a:t>
            </a:r>
            <a:r>
              <a:rPr lang="en-US" sz="2000" b="1" dirty="0" err="1">
                <a:solidFill>
                  <a:srgbClr val="00B050"/>
                </a:solidFill>
              </a:rPr>
              <a:t>yoki</a:t>
            </a:r>
            <a:r>
              <a:rPr lang="en-US" sz="2000" b="1" dirty="0">
                <a:solidFill>
                  <a:srgbClr val="00B050"/>
                </a:solidFill>
              </a:rPr>
              <a:t> </a:t>
            </a:r>
            <a:r>
              <a:rPr lang="en-US" sz="2000" b="1" dirty="0" err="1">
                <a:solidFill>
                  <a:srgbClr val="00B050"/>
                </a:solidFill>
              </a:rPr>
              <a:t>pudratchilar</a:t>
            </a:r>
            <a:r>
              <a:rPr lang="en-US" sz="2000" b="1" dirty="0">
                <a:solidFill>
                  <a:srgbClr val="00B050"/>
                </a:solidFill>
              </a:rPr>
              <a:t> </a:t>
            </a:r>
            <a:r>
              <a:rPr lang="en-US" sz="2000" b="1" dirty="0" err="1">
                <a:solidFill>
                  <a:srgbClr val="00B050"/>
                </a:solidFill>
              </a:rPr>
              <a:t>xizmatidan</a:t>
            </a:r>
            <a:r>
              <a:rPr lang="en-US" sz="2000" b="1" dirty="0">
                <a:solidFill>
                  <a:srgbClr val="00B050"/>
                </a:solidFill>
              </a:rPr>
              <a:t> </a:t>
            </a:r>
            <a:r>
              <a:rPr lang="en-US" sz="2000" b="1" dirty="0" err="1">
                <a:solidFill>
                  <a:srgbClr val="00B050"/>
                </a:solidFill>
              </a:rPr>
              <a:t>foydalaniladi</a:t>
            </a:r>
            <a:r>
              <a:rPr lang="en-US" sz="2000" b="1" dirty="0">
                <a:solidFill>
                  <a:srgbClr val="00B050"/>
                </a:solidFill>
              </a:rPr>
              <a:t>.</a:t>
            </a:r>
            <a:endParaRPr lang="ru-RU" sz="2000" b="1" dirty="0">
              <a:solidFill>
                <a:srgbClr val="00B050"/>
              </a:solidFill>
            </a:endParaRPr>
          </a:p>
          <a:p>
            <a:endParaRPr lang="ru-RU" sz="2000" b="1" dirty="0"/>
          </a:p>
        </p:txBody>
      </p:sp>
    </p:spTree>
    <p:extLst>
      <p:ext uri="{BB962C8B-B14F-4D97-AF65-F5344CB8AC3E}">
        <p14:creationId xmlns:p14="http://schemas.microsoft.com/office/powerpoint/2010/main" val="14030930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b="1" dirty="0"/>
              <a:t>Xarajatlardagi o’zgarishlar</a:t>
            </a:r>
            <a:endParaRPr lang="ru-RU" dirty="0"/>
          </a:p>
        </p:txBody>
      </p:sp>
      <p:sp>
        <p:nvSpPr>
          <p:cNvPr id="3" name="Объект 2"/>
          <p:cNvSpPr>
            <a:spLocks noGrp="1"/>
          </p:cNvSpPr>
          <p:nvPr>
            <p:ph idx="1"/>
          </p:nvPr>
        </p:nvSpPr>
        <p:spPr/>
        <p:txBody>
          <a:bodyPr/>
          <a:lstStyle/>
          <a:p>
            <a:r>
              <a:rPr lang="en-US" sz="2000" b="1" dirty="0">
                <a:solidFill>
                  <a:srgbClr val="00B050"/>
                </a:solidFill>
              </a:rPr>
              <a:t>Chet </a:t>
            </a:r>
            <a:r>
              <a:rPr lang="uz-Cyrl-UZ" sz="2000" b="1" dirty="0">
                <a:solidFill>
                  <a:srgbClr val="00B050"/>
                </a:solidFill>
              </a:rPr>
              <a:t>e</a:t>
            </a:r>
            <a:r>
              <a:rPr lang="en-US" sz="2000" b="1" dirty="0">
                <a:solidFill>
                  <a:srgbClr val="00B050"/>
                </a:solidFill>
              </a:rPr>
              <a:t>l </a:t>
            </a:r>
            <a:r>
              <a:rPr lang="en-US" sz="2000" b="1" dirty="0" err="1">
                <a:solidFill>
                  <a:srgbClr val="00B050"/>
                </a:solidFill>
              </a:rPr>
              <a:t>investitsiyalari</a:t>
            </a:r>
            <a:r>
              <a:rPr lang="en-US" sz="2000" b="1" dirty="0">
                <a:solidFill>
                  <a:srgbClr val="00B050"/>
                </a:solidFill>
              </a:rPr>
              <a:t> </a:t>
            </a:r>
            <a:r>
              <a:rPr lang="en-US" sz="2000" b="1" dirty="0" err="1">
                <a:solidFill>
                  <a:srgbClr val="00B050"/>
                </a:solidFill>
              </a:rPr>
              <a:t>ishtirokidagi</a:t>
            </a:r>
            <a:r>
              <a:rPr lang="en-US" sz="2000" b="1" dirty="0">
                <a:solidFill>
                  <a:srgbClr val="00B050"/>
                </a:solidFill>
              </a:rPr>
              <a:t> </a:t>
            </a:r>
            <a:r>
              <a:rPr lang="en-US" sz="2000" b="1" dirty="0" err="1">
                <a:solidFill>
                  <a:srgbClr val="00B050"/>
                </a:solidFill>
              </a:rPr>
              <a:t>loyihalar</a:t>
            </a:r>
            <a:r>
              <a:rPr lang="en-US" sz="2000" b="1" dirty="0">
                <a:solidFill>
                  <a:srgbClr val="00B050"/>
                </a:solidFill>
              </a:rPr>
              <a:t> </a:t>
            </a:r>
            <a:r>
              <a:rPr lang="en-US" sz="2000" b="1" dirty="0" err="1">
                <a:solidFill>
                  <a:srgbClr val="00B050"/>
                </a:solidFill>
              </a:rPr>
              <a:t>uchun</a:t>
            </a:r>
            <a:r>
              <a:rPr lang="en-US" sz="2000" b="1" dirty="0">
                <a:solidFill>
                  <a:srgbClr val="00B050"/>
                </a:solidFill>
              </a:rPr>
              <a:t> </a:t>
            </a:r>
            <a:r>
              <a:rPr lang="en-US" sz="2000" b="1" dirty="0" err="1">
                <a:solidFill>
                  <a:srgbClr val="00B050"/>
                </a:solidFill>
              </a:rPr>
              <a:t>xarajatlar</a:t>
            </a:r>
            <a:r>
              <a:rPr lang="en-US" sz="2000" b="1" dirty="0">
                <a:solidFill>
                  <a:srgbClr val="00B050"/>
                </a:solidFill>
              </a:rPr>
              <a:t> </a:t>
            </a:r>
            <a:r>
              <a:rPr lang="en-US" sz="2000" b="1" dirty="0" err="1">
                <a:solidFill>
                  <a:srgbClr val="00B050"/>
                </a:solidFill>
              </a:rPr>
              <a:t>smetalari</a:t>
            </a:r>
            <a:r>
              <a:rPr lang="en-US" sz="2000" b="1" dirty="0">
                <a:solidFill>
                  <a:srgbClr val="00B050"/>
                </a:solidFill>
              </a:rPr>
              <a:t> ham </a:t>
            </a:r>
            <a:r>
              <a:rPr lang="en-US" sz="2000" b="1" dirty="0" err="1">
                <a:solidFill>
                  <a:srgbClr val="00B050"/>
                </a:solidFill>
              </a:rPr>
              <a:t>milliy</a:t>
            </a:r>
            <a:r>
              <a:rPr lang="en-US" sz="2000" b="1" dirty="0">
                <a:solidFill>
                  <a:srgbClr val="00B050"/>
                </a:solidFill>
              </a:rPr>
              <a:t>, ham </a:t>
            </a:r>
            <a:r>
              <a:rPr lang="en-US" sz="2000" b="1" dirty="0" err="1">
                <a:solidFill>
                  <a:srgbClr val="00B050"/>
                </a:solidFill>
              </a:rPr>
              <a:t>xorijiy</a:t>
            </a:r>
            <a:r>
              <a:rPr lang="en-US" sz="2000" b="1" dirty="0">
                <a:solidFill>
                  <a:srgbClr val="00B050"/>
                </a:solidFill>
              </a:rPr>
              <a:t> </a:t>
            </a:r>
            <a:r>
              <a:rPr lang="en-US" sz="2000" b="1" dirty="0" err="1">
                <a:solidFill>
                  <a:srgbClr val="00B050"/>
                </a:solidFill>
              </a:rPr>
              <a:t>valyutada</a:t>
            </a:r>
            <a:r>
              <a:rPr lang="en-US" sz="2000" b="1" dirty="0">
                <a:solidFill>
                  <a:srgbClr val="00B050"/>
                </a:solidFill>
              </a:rPr>
              <a:t> </a:t>
            </a:r>
            <a:r>
              <a:rPr lang="en-US" sz="2000" b="1" dirty="0" err="1">
                <a:solidFill>
                  <a:srgbClr val="00B050"/>
                </a:solidFill>
              </a:rPr>
              <a:t>tuziladi</a:t>
            </a:r>
            <a:r>
              <a:rPr lang="en-US" sz="2000" b="1" dirty="0">
                <a:solidFill>
                  <a:srgbClr val="00B050"/>
                </a:solidFill>
              </a:rPr>
              <a:t>. </a:t>
            </a:r>
            <a:endParaRPr lang="en-US" sz="2000" b="1" dirty="0" smtClean="0">
              <a:solidFill>
                <a:srgbClr val="00B050"/>
              </a:solidFill>
            </a:endParaRPr>
          </a:p>
          <a:p>
            <a:r>
              <a:rPr lang="en-US" sz="2000" b="1" dirty="0" err="1">
                <a:solidFill>
                  <a:srgbClr val="7030A0"/>
                </a:solidFill>
              </a:rPr>
              <a:t>Qurilish</a:t>
            </a:r>
            <a:r>
              <a:rPr lang="en-US" sz="2000" b="1" dirty="0">
                <a:solidFill>
                  <a:srgbClr val="7030A0"/>
                </a:solidFill>
              </a:rPr>
              <a:t> </a:t>
            </a:r>
            <a:r>
              <a:rPr lang="en-US" sz="2000" b="1" dirty="0" err="1">
                <a:solidFill>
                  <a:srgbClr val="7030A0"/>
                </a:solidFill>
              </a:rPr>
              <a:t>davrida</a:t>
            </a:r>
            <a:r>
              <a:rPr lang="en-US" sz="2000" b="1" dirty="0">
                <a:solidFill>
                  <a:srgbClr val="7030A0"/>
                </a:solidFill>
              </a:rPr>
              <a:t> </a:t>
            </a:r>
            <a:r>
              <a:rPr lang="en-US" sz="2000" b="1" dirty="0" err="1">
                <a:solidFill>
                  <a:srgbClr val="7030A0"/>
                </a:solidFill>
              </a:rPr>
              <a:t>hisoblangan</a:t>
            </a:r>
            <a:r>
              <a:rPr lang="en-US" sz="2000" b="1" dirty="0">
                <a:solidFill>
                  <a:srgbClr val="7030A0"/>
                </a:solidFill>
              </a:rPr>
              <a:t> </a:t>
            </a:r>
            <a:r>
              <a:rPr lang="en-US" sz="2000" b="1" dirty="0" err="1">
                <a:solidFill>
                  <a:srgbClr val="7030A0"/>
                </a:solidFill>
              </a:rPr>
              <a:t>foizlar</a:t>
            </a:r>
            <a:r>
              <a:rPr lang="en-US" sz="2000" b="1" dirty="0">
                <a:solidFill>
                  <a:srgbClr val="7030A0"/>
                </a:solidFill>
              </a:rPr>
              <a:t> </a:t>
            </a:r>
            <a:r>
              <a:rPr lang="en-US" sz="2000" b="1" dirty="0" err="1">
                <a:solidFill>
                  <a:srgbClr val="7030A0"/>
                </a:solidFill>
              </a:rPr>
              <a:t>va</a:t>
            </a:r>
            <a:r>
              <a:rPr lang="en-US" sz="2000" b="1" dirty="0">
                <a:solidFill>
                  <a:srgbClr val="7030A0"/>
                </a:solidFill>
              </a:rPr>
              <a:t> </a:t>
            </a:r>
            <a:r>
              <a:rPr lang="en-US" sz="2000" b="1" dirty="0" err="1">
                <a:solidFill>
                  <a:srgbClr val="7030A0"/>
                </a:solidFill>
              </a:rPr>
              <a:t>qo’shimcha</a:t>
            </a:r>
            <a:r>
              <a:rPr lang="en-US" sz="2000" b="1" dirty="0">
                <a:solidFill>
                  <a:srgbClr val="7030A0"/>
                </a:solidFill>
              </a:rPr>
              <a:t> </a:t>
            </a:r>
            <a:r>
              <a:rPr lang="en-US" sz="2000" b="1" dirty="0" err="1">
                <a:solidFill>
                  <a:srgbClr val="7030A0"/>
                </a:solidFill>
              </a:rPr>
              <a:t>aylanma</a:t>
            </a:r>
            <a:r>
              <a:rPr lang="en-US" sz="2000" b="1" dirty="0">
                <a:solidFill>
                  <a:srgbClr val="7030A0"/>
                </a:solidFill>
              </a:rPr>
              <a:t> </a:t>
            </a:r>
            <a:r>
              <a:rPr lang="en-US" sz="2000" b="1" dirty="0" err="1">
                <a:solidFill>
                  <a:srgbClr val="7030A0"/>
                </a:solidFill>
              </a:rPr>
              <a:t>kapitalga</a:t>
            </a:r>
            <a:r>
              <a:rPr lang="en-US" sz="2000" b="1" dirty="0">
                <a:solidFill>
                  <a:srgbClr val="7030A0"/>
                </a:solidFill>
              </a:rPr>
              <a:t> </a:t>
            </a:r>
            <a:r>
              <a:rPr lang="uz-Cyrl-UZ" sz="2000" b="1" dirty="0">
                <a:solidFill>
                  <a:srgbClr val="7030A0"/>
                </a:solidFill>
              </a:rPr>
              <a:t>e</a:t>
            </a:r>
            <a:r>
              <a:rPr lang="en-US" sz="2000" b="1" dirty="0" err="1">
                <a:solidFill>
                  <a:srgbClr val="7030A0"/>
                </a:solidFill>
              </a:rPr>
              <a:t>htiyoj</a:t>
            </a:r>
            <a:r>
              <a:rPr lang="en-US" sz="2000" b="1" dirty="0">
                <a:solidFill>
                  <a:srgbClr val="7030A0"/>
                </a:solidFill>
              </a:rPr>
              <a:t> ham </a:t>
            </a:r>
            <a:r>
              <a:rPr lang="en-US" sz="2000" b="1" dirty="0" err="1">
                <a:solidFill>
                  <a:srgbClr val="7030A0"/>
                </a:solidFill>
              </a:rPr>
              <a:t>xarajatlar</a:t>
            </a:r>
            <a:r>
              <a:rPr lang="en-US" sz="2000" b="1" dirty="0">
                <a:solidFill>
                  <a:srgbClr val="7030A0"/>
                </a:solidFill>
              </a:rPr>
              <a:t> </a:t>
            </a:r>
            <a:r>
              <a:rPr lang="en-US" sz="2000" b="1" dirty="0" err="1">
                <a:solidFill>
                  <a:srgbClr val="7030A0"/>
                </a:solidFill>
              </a:rPr>
              <a:t>smetasida</a:t>
            </a:r>
            <a:r>
              <a:rPr lang="en-US" sz="2000" b="1" dirty="0">
                <a:solidFill>
                  <a:srgbClr val="7030A0"/>
                </a:solidFill>
              </a:rPr>
              <a:t> </a:t>
            </a:r>
            <a:r>
              <a:rPr lang="en-US" sz="2000" b="1" dirty="0" err="1">
                <a:solidFill>
                  <a:srgbClr val="7030A0"/>
                </a:solidFill>
              </a:rPr>
              <a:t>hisobga</a:t>
            </a:r>
            <a:r>
              <a:rPr lang="en-US" sz="2000" b="1" dirty="0">
                <a:solidFill>
                  <a:srgbClr val="7030A0"/>
                </a:solidFill>
              </a:rPr>
              <a:t> </a:t>
            </a:r>
            <a:r>
              <a:rPr lang="en-US" sz="2000" b="1" dirty="0" err="1">
                <a:solidFill>
                  <a:srgbClr val="7030A0"/>
                </a:solidFill>
              </a:rPr>
              <a:t>olinishi</a:t>
            </a:r>
            <a:r>
              <a:rPr lang="en-US" sz="2000" b="1" dirty="0">
                <a:solidFill>
                  <a:srgbClr val="7030A0"/>
                </a:solidFill>
              </a:rPr>
              <a:t> </a:t>
            </a:r>
            <a:r>
              <a:rPr lang="en-US" sz="2000" b="1" dirty="0" err="1">
                <a:solidFill>
                  <a:srgbClr val="7030A0"/>
                </a:solidFill>
              </a:rPr>
              <a:t>kerak</a:t>
            </a:r>
            <a:r>
              <a:rPr lang="en-US" sz="2000" b="1" dirty="0">
                <a:solidFill>
                  <a:srgbClr val="7030A0"/>
                </a:solidFill>
              </a:rPr>
              <a:t>. </a:t>
            </a:r>
            <a:r>
              <a:rPr lang="en-US" sz="2000" b="1" dirty="0" err="1">
                <a:solidFill>
                  <a:srgbClr val="7030A0"/>
                </a:solidFill>
              </a:rPr>
              <a:t>Xarajatlar</a:t>
            </a:r>
            <a:r>
              <a:rPr lang="en-US" sz="2000" b="1" dirty="0">
                <a:solidFill>
                  <a:srgbClr val="7030A0"/>
                </a:solidFill>
              </a:rPr>
              <a:t> </a:t>
            </a:r>
            <a:r>
              <a:rPr lang="en-US" sz="2000" b="1" dirty="0" err="1">
                <a:solidFill>
                  <a:srgbClr val="7030A0"/>
                </a:solidFill>
              </a:rPr>
              <a:t>smetasi</a:t>
            </a:r>
            <a:r>
              <a:rPr lang="en-US" sz="2000" b="1" dirty="0">
                <a:solidFill>
                  <a:srgbClr val="7030A0"/>
                </a:solidFill>
              </a:rPr>
              <a:t> </a:t>
            </a:r>
            <a:r>
              <a:rPr lang="en-US" sz="2000" b="1" dirty="0" err="1">
                <a:solidFill>
                  <a:srgbClr val="7030A0"/>
                </a:solidFill>
              </a:rPr>
              <a:t>moliyaviy</a:t>
            </a:r>
            <a:r>
              <a:rPr lang="en-US" sz="2000" b="1" dirty="0">
                <a:solidFill>
                  <a:srgbClr val="7030A0"/>
                </a:solidFill>
              </a:rPr>
              <a:t> (</a:t>
            </a:r>
            <a:r>
              <a:rPr lang="en-US" sz="2000" b="1" dirty="0" err="1">
                <a:solidFill>
                  <a:srgbClr val="7030A0"/>
                </a:solidFill>
              </a:rPr>
              <a:t>iqtisodiy</a:t>
            </a:r>
            <a:r>
              <a:rPr lang="en-US" sz="2000" b="1" dirty="0">
                <a:solidFill>
                  <a:srgbClr val="7030A0"/>
                </a:solidFill>
              </a:rPr>
              <a:t> </a:t>
            </a:r>
            <a:r>
              <a:rPr lang="uz-Cyrl-UZ" sz="2000" b="1" dirty="0">
                <a:solidFill>
                  <a:srgbClr val="7030A0"/>
                </a:solidFill>
              </a:rPr>
              <a:t>e</a:t>
            </a:r>
            <a:r>
              <a:rPr lang="en-US" sz="2000" b="1" dirty="0">
                <a:solidFill>
                  <a:srgbClr val="7030A0"/>
                </a:solidFill>
              </a:rPr>
              <a:t>mas) </a:t>
            </a:r>
            <a:r>
              <a:rPr lang="en-US" sz="2000" b="1" dirty="0" err="1">
                <a:solidFill>
                  <a:srgbClr val="7030A0"/>
                </a:solidFill>
              </a:rPr>
              <a:t>ko’rinishida</a:t>
            </a:r>
            <a:r>
              <a:rPr lang="en-US" sz="2000" b="1" dirty="0">
                <a:solidFill>
                  <a:srgbClr val="7030A0"/>
                </a:solidFill>
              </a:rPr>
              <a:t> </a:t>
            </a:r>
            <a:r>
              <a:rPr lang="en-US" sz="2000" b="1" dirty="0" err="1">
                <a:solidFill>
                  <a:srgbClr val="7030A0"/>
                </a:solidFill>
              </a:rPr>
              <a:t>pul</a:t>
            </a:r>
            <a:r>
              <a:rPr lang="en-US" sz="2000" b="1" dirty="0">
                <a:solidFill>
                  <a:srgbClr val="7030A0"/>
                </a:solidFill>
              </a:rPr>
              <a:t> </a:t>
            </a:r>
            <a:r>
              <a:rPr lang="en-US" sz="2000" b="1" dirty="0" err="1">
                <a:solidFill>
                  <a:srgbClr val="7030A0"/>
                </a:solidFill>
              </a:rPr>
              <a:t>xarajatlarini</a:t>
            </a:r>
            <a:r>
              <a:rPr lang="en-US" sz="2000" b="1" dirty="0">
                <a:solidFill>
                  <a:srgbClr val="7030A0"/>
                </a:solidFill>
              </a:rPr>
              <a:t> </a:t>
            </a:r>
            <a:r>
              <a:rPr lang="en-US" sz="2000" b="1" dirty="0" err="1">
                <a:solidFill>
                  <a:srgbClr val="7030A0"/>
                </a:solidFill>
              </a:rPr>
              <a:t>hisobga</a:t>
            </a:r>
            <a:r>
              <a:rPr lang="en-US" sz="2000" b="1" dirty="0">
                <a:solidFill>
                  <a:srgbClr val="7030A0"/>
                </a:solidFill>
              </a:rPr>
              <a:t> </a:t>
            </a:r>
            <a:r>
              <a:rPr lang="en-US" sz="2000" b="1" dirty="0" err="1">
                <a:solidFill>
                  <a:srgbClr val="7030A0"/>
                </a:solidFill>
              </a:rPr>
              <a:t>olgan</a:t>
            </a:r>
            <a:r>
              <a:rPr lang="en-US" sz="2000" b="1" dirty="0">
                <a:solidFill>
                  <a:srgbClr val="7030A0"/>
                </a:solidFill>
              </a:rPr>
              <a:t> </a:t>
            </a:r>
            <a:r>
              <a:rPr lang="en-US" sz="2000" b="1" dirty="0" err="1">
                <a:solidFill>
                  <a:srgbClr val="7030A0"/>
                </a:solidFill>
              </a:rPr>
              <a:t>holda</a:t>
            </a:r>
            <a:r>
              <a:rPr lang="en-US" sz="2000" b="1" dirty="0">
                <a:solidFill>
                  <a:srgbClr val="7030A0"/>
                </a:solidFill>
              </a:rPr>
              <a:t> </a:t>
            </a:r>
            <a:r>
              <a:rPr lang="en-US" sz="2000" b="1" dirty="0" err="1">
                <a:solidFill>
                  <a:srgbClr val="7030A0"/>
                </a:solidFill>
              </a:rPr>
              <a:t>tuziladi</a:t>
            </a:r>
            <a:r>
              <a:rPr lang="en-US" sz="2000" b="1" dirty="0">
                <a:solidFill>
                  <a:srgbClr val="7030A0"/>
                </a:solidFill>
              </a:rPr>
              <a:t>. </a:t>
            </a:r>
            <a:endParaRPr lang="en-US" sz="2000" b="1" dirty="0" smtClean="0">
              <a:solidFill>
                <a:srgbClr val="7030A0"/>
              </a:solidFill>
            </a:endParaRPr>
          </a:p>
          <a:p>
            <a:r>
              <a:rPr lang="en-US" sz="2000" b="1" dirty="0" err="1" smtClean="0">
                <a:solidFill>
                  <a:srgbClr val="FF0000"/>
                </a:solidFill>
              </a:rPr>
              <a:t>Mahalliy</a:t>
            </a:r>
            <a:r>
              <a:rPr lang="en-US" sz="2000" b="1" dirty="0" smtClean="0">
                <a:solidFill>
                  <a:srgbClr val="FF0000"/>
                </a:solidFill>
              </a:rPr>
              <a:t> </a:t>
            </a:r>
            <a:r>
              <a:rPr lang="en-US" sz="2000" b="1" dirty="0" err="1">
                <a:solidFill>
                  <a:srgbClr val="FF0000"/>
                </a:solidFill>
              </a:rPr>
              <a:t>soliqlar</a:t>
            </a:r>
            <a:r>
              <a:rPr lang="en-US" sz="2000" b="1" dirty="0">
                <a:solidFill>
                  <a:srgbClr val="FF0000"/>
                </a:solidFill>
              </a:rPr>
              <a:t> </a:t>
            </a:r>
            <a:r>
              <a:rPr lang="en-US" sz="2000" b="1" dirty="0" err="1">
                <a:solidFill>
                  <a:srgbClr val="FF0000"/>
                </a:solidFill>
              </a:rPr>
              <a:t>va</a:t>
            </a:r>
            <a:r>
              <a:rPr lang="en-US" sz="2000" b="1" dirty="0">
                <a:solidFill>
                  <a:srgbClr val="FF0000"/>
                </a:solidFill>
              </a:rPr>
              <a:t> </a:t>
            </a:r>
            <a:r>
              <a:rPr lang="en-US" sz="2000" b="1" dirty="0" err="1">
                <a:solidFill>
                  <a:srgbClr val="FF0000"/>
                </a:solidFill>
              </a:rPr>
              <a:t>importga</a:t>
            </a:r>
            <a:r>
              <a:rPr lang="en-US" sz="2000" b="1" dirty="0">
                <a:solidFill>
                  <a:srgbClr val="FF0000"/>
                </a:solidFill>
              </a:rPr>
              <a:t> </a:t>
            </a:r>
            <a:r>
              <a:rPr lang="en-US" sz="2000" b="1" dirty="0" err="1">
                <a:solidFill>
                  <a:srgbClr val="FF0000"/>
                </a:solidFill>
              </a:rPr>
              <a:t>boj</a:t>
            </a:r>
            <a:r>
              <a:rPr lang="en-US" sz="2000" b="1" dirty="0">
                <a:solidFill>
                  <a:srgbClr val="FF0000"/>
                </a:solidFill>
              </a:rPr>
              <a:t> </a:t>
            </a:r>
            <a:r>
              <a:rPr lang="en-US" sz="2000" b="1" dirty="0" err="1">
                <a:solidFill>
                  <a:srgbClr val="FF0000"/>
                </a:solidFill>
              </a:rPr>
              <a:t>to’lovlari</a:t>
            </a:r>
            <a:r>
              <a:rPr lang="en-US" sz="2000" b="1" dirty="0">
                <a:solidFill>
                  <a:srgbClr val="FF0000"/>
                </a:solidFill>
              </a:rPr>
              <a:t> </a:t>
            </a:r>
            <a:r>
              <a:rPr lang="en-US" sz="2000" b="1" dirty="0" err="1">
                <a:solidFill>
                  <a:srgbClr val="FF0000"/>
                </a:solidFill>
              </a:rPr>
              <a:t>smetaga</a:t>
            </a:r>
            <a:r>
              <a:rPr lang="en-US" sz="2000" b="1" dirty="0">
                <a:solidFill>
                  <a:srgbClr val="FF0000"/>
                </a:solidFill>
              </a:rPr>
              <a:t> </a:t>
            </a:r>
            <a:r>
              <a:rPr lang="en-US" sz="2000" b="1" dirty="0" err="1">
                <a:solidFill>
                  <a:srgbClr val="FF0000"/>
                </a:solidFill>
              </a:rPr>
              <a:t>kiritilishi</a:t>
            </a:r>
            <a:r>
              <a:rPr lang="en-US" sz="2000" b="1" dirty="0">
                <a:solidFill>
                  <a:srgbClr val="FF0000"/>
                </a:solidFill>
              </a:rPr>
              <a:t>, </a:t>
            </a:r>
            <a:r>
              <a:rPr lang="en-US" sz="2000" b="1" dirty="0" err="1">
                <a:solidFill>
                  <a:srgbClr val="FF0000"/>
                </a:solidFill>
              </a:rPr>
              <a:t>lekin</a:t>
            </a:r>
            <a:r>
              <a:rPr lang="en-US" sz="2000" b="1" dirty="0">
                <a:solidFill>
                  <a:srgbClr val="FF0000"/>
                </a:solidFill>
              </a:rPr>
              <a:t> </a:t>
            </a:r>
            <a:r>
              <a:rPr lang="en-US" sz="2000" b="1" dirty="0" err="1">
                <a:solidFill>
                  <a:srgbClr val="FF0000"/>
                </a:solidFill>
              </a:rPr>
              <a:t>alohida</a:t>
            </a:r>
            <a:r>
              <a:rPr lang="en-US" sz="2000" b="1" dirty="0">
                <a:solidFill>
                  <a:srgbClr val="FF0000"/>
                </a:solidFill>
              </a:rPr>
              <a:t> </a:t>
            </a:r>
            <a:r>
              <a:rPr lang="en-US" sz="2000" b="1" dirty="0" err="1">
                <a:solidFill>
                  <a:srgbClr val="FF0000"/>
                </a:solidFill>
              </a:rPr>
              <a:t>ko’rsatilishi</a:t>
            </a:r>
            <a:r>
              <a:rPr lang="en-US" sz="2000" b="1" dirty="0">
                <a:solidFill>
                  <a:srgbClr val="FF0000"/>
                </a:solidFill>
              </a:rPr>
              <a:t> </a:t>
            </a:r>
            <a:r>
              <a:rPr lang="en-US" sz="2000" b="1" dirty="0" err="1">
                <a:solidFill>
                  <a:srgbClr val="FF0000"/>
                </a:solidFill>
              </a:rPr>
              <a:t>lozim</a:t>
            </a:r>
            <a:r>
              <a:rPr lang="en-US" sz="2000" b="1" dirty="0">
                <a:solidFill>
                  <a:srgbClr val="FF0000"/>
                </a:solidFill>
              </a:rPr>
              <a:t>. </a:t>
            </a:r>
            <a:r>
              <a:rPr lang="uz-Cyrl-UZ" sz="2000" b="1" dirty="0">
                <a:solidFill>
                  <a:srgbClr val="FF0000"/>
                </a:solidFill>
              </a:rPr>
              <a:t>Ch</a:t>
            </a:r>
            <a:r>
              <a:rPr lang="en-US" sz="2000" b="1" dirty="0" err="1">
                <a:solidFill>
                  <a:srgbClr val="FF0000"/>
                </a:solidFill>
              </a:rPr>
              <a:t>unki</a:t>
            </a:r>
            <a:r>
              <a:rPr lang="en-US" sz="2000" b="1" dirty="0">
                <a:solidFill>
                  <a:srgbClr val="FF0000"/>
                </a:solidFill>
              </a:rPr>
              <a:t> </a:t>
            </a:r>
            <a:r>
              <a:rPr lang="en-US" sz="2000" b="1" dirty="0" err="1">
                <a:solidFill>
                  <a:srgbClr val="FF0000"/>
                </a:solidFill>
              </a:rPr>
              <a:t>bular</a:t>
            </a:r>
            <a:r>
              <a:rPr lang="en-US" sz="2000" b="1" dirty="0">
                <a:solidFill>
                  <a:srgbClr val="FF0000"/>
                </a:solidFill>
              </a:rPr>
              <a:t> </a:t>
            </a:r>
            <a:r>
              <a:rPr lang="en-US" sz="2000" b="1" dirty="0" err="1">
                <a:solidFill>
                  <a:srgbClr val="FF0000"/>
                </a:solidFill>
              </a:rPr>
              <a:t>loyihani</a:t>
            </a:r>
            <a:r>
              <a:rPr lang="en-US" sz="2000" b="1" dirty="0">
                <a:solidFill>
                  <a:srgbClr val="FF0000"/>
                </a:solidFill>
              </a:rPr>
              <a:t> </a:t>
            </a:r>
            <a:r>
              <a:rPr lang="en-US" sz="2000" b="1" dirty="0" err="1">
                <a:solidFill>
                  <a:srgbClr val="FF0000"/>
                </a:solidFill>
              </a:rPr>
              <a:t>amalga</a:t>
            </a:r>
            <a:r>
              <a:rPr lang="en-US" sz="2000" b="1" dirty="0">
                <a:solidFill>
                  <a:srgbClr val="FF0000"/>
                </a:solidFill>
              </a:rPr>
              <a:t> </a:t>
            </a:r>
            <a:r>
              <a:rPr lang="en-US" sz="2000" b="1" dirty="0" err="1">
                <a:solidFill>
                  <a:srgbClr val="FF0000"/>
                </a:solidFill>
              </a:rPr>
              <a:t>oshiruvchi</a:t>
            </a:r>
            <a:r>
              <a:rPr lang="en-US" sz="2000" b="1" dirty="0">
                <a:solidFill>
                  <a:srgbClr val="FF0000"/>
                </a:solidFill>
              </a:rPr>
              <a:t> firma </a:t>
            </a:r>
            <a:r>
              <a:rPr lang="en-US" sz="2000" b="1" dirty="0" err="1">
                <a:solidFill>
                  <a:srgbClr val="FF0000"/>
                </a:solidFill>
              </a:rPr>
              <a:t>xarajatlariga</a:t>
            </a:r>
            <a:r>
              <a:rPr lang="en-US" sz="2000" b="1" dirty="0">
                <a:solidFill>
                  <a:srgbClr val="FF0000"/>
                </a:solidFill>
              </a:rPr>
              <a:t> </a:t>
            </a:r>
            <a:r>
              <a:rPr lang="en-US" sz="2000" b="1" dirty="0" err="1">
                <a:solidFill>
                  <a:srgbClr val="FF0000"/>
                </a:solidFill>
              </a:rPr>
              <a:t>kirsa</a:t>
            </a:r>
            <a:r>
              <a:rPr lang="en-US" sz="2000" b="1" dirty="0">
                <a:solidFill>
                  <a:srgbClr val="FF0000"/>
                </a:solidFill>
              </a:rPr>
              <a:t>-da, </a:t>
            </a:r>
            <a:r>
              <a:rPr lang="en-US" sz="2000" b="1" dirty="0" err="1">
                <a:solidFill>
                  <a:srgbClr val="FF0000"/>
                </a:solidFill>
              </a:rPr>
              <a:t>mamlakat</a:t>
            </a:r>
            <a:r>
              <a:rPr lang="en-US" sz="2000" b="1" dirty="0">
                <a:solidFill>
                  <a:srgbClr val="FF0000"/>
                </a:solidFill>
              </a:rPr>
              <a:t> </a:t>
            </a:r>
            <a:r>
              <a:rPr lang="en-US" sz="2000" b="1" dirty="0" err="1">
                <a:solidFill>
                  <a:srgbClr val="FF0000"/>
                </a:solidFill>
              </a:rPr>
              <a:t>xarajatlariga</a:t>
            </a:r>
            <a:r>
              <a:rPr lang="en-US" sz="2000" b="1" dirty="0">
                <a:solidFill>
                  <a:srgbClr val="FF0000"/>
                </a:solidFill>
              </a:rPr>
              <a:t> </a:t>
            </a:r>
            <a:r>
              <a:rPr lang="en-US" sz="2000" b="1" dirty="0" err="1">
                <a:solidFill>
                  <a:srgbClr val="FF0000"/>
                </a:solidFill>
              </a:rPr>
              <a:t>kirmaydi</a:t>
            </a:r>
            <a:r>
              <a:rPr lang="en-US" sz="2000" b="1" dirty="0">
                <a:solidFill>
                  <a:srgbClr val="FF0000"/>
                </a:solidFill>
              </a:rPr>
              <a:t> </a:t>
            </a:r>
            <a:r>
              <a:rPr lang="en-US" sz="2000" b="1" dirty="0" err="1">
                <a:solidFill>
                  <a:srgbClr val="FF0000"/>
                </a:solidFill>
              </a:rPr>
              <a:t>va</a:t>
            </a:r>
            <a:r>
              <a:rPr lang="en-US" sz="2000" b="1" dirty="0">
                <a:solidFill>
                  <a:srgbClr val="FF0000"/>
                </a:solidFill>
              </a:rPr>
              <a:t> </a:t>
            </a:r>
            <a:r>
              <a:rPr lang="en-US" sz="2000" b="1" dirty="0" err="1">
                <a:solidFill>
                  <a:srgbClr val="FF0000"/>
                </a:solidFill>
              </a:rPr>
              <a:t>iqtisodiy</a:t>
            </a:r>
            <a:r>
              <a:rPr lang="en-US" sz="2000" b="1" dirty="0">
                <a:solidFill>
                  <a:srgbClr val="FF0000"/>
                </a:solidFill>
              </a:rPr>
              <a:t> </a:t>
            </a:r>
            <a:r>
              <a:rPr lang="en-US" sz="2000" b="1" dirty="0" err="1">
                <a:solidFill>
                  <a:srgbClr val="FF0000"/>
                </a:solidFill>
              </a:rPr>
              <a:t>tahlildan</a:t>
            </a:r>
            <a:r>
              <a:rPr lang="en-US" sz="2000" b="1" dirty="0">
                <a:solidFill>
                  <a:srgbClr val="FF0000"/>
                </a:solidFill>
              </a:rPr>
              <a:t> </a:t>
            </a:r>
            <a:r>
              <a:rPr lang="en-US" sz="2000" b="1" dirty="0" err="1">
                <a:solidFill>
                  <a:srgbClr val="FF0000"/>
                </a:solidFill>
              </a:rPr>
              <a:t>chiqarib</a:t>
            </a:r>
            <a:r>
              <a:rPr lang="en-US" sz="2000" b="1" dirty="0">
                <a:solidFill>
                  <a:srgbClr val="FF0000"/>
                </a:solidFill>
              </a:rPr>
              <a:t> </a:t>
            </a:r>
            <a:r>
              <a:rPr lang="en-US" sz="2000" b="1" dirty="0" err="1">
                <a:solidFill>
                  <a:srgbClr val="FF0000"/>
                </a:solidFill>
              </a:rPr>
              <a:t>tashlanadi</a:t>
            </a:r>
            <a:r>
              <a:rPr lang="en-US" sz="2000" b="1" dirty="0">
                <a:solidFill>
                  <a:srgbClr val="FF0000"/>
                </a:solidFill>
              </a:rPr>
              <a:t>.</a:t>
            </a:r>
            <a:endParaRPr lang="ru-RU" sz="2000" b="1" dirty="0">
              <a:solidFill>
                <a:srgbClr val="FF0000"/>
              </a:solidFill>
            </a:endParaRPr>
          </a:p>
          <a:p>
            <a:endParaRPr lang="ru-RU" dirty="0"/>
          </a:p>
        </p:txBody>
      </p:sp>
    </p:spTree>
    <p:extLst>
      <p:ext uri="{BB962C8B-B14F-4D97-AF65-F5344CB8AC3E}">
        <p14:creationId xmlns:p14="http://schemas.microsoft.com/office/powerpoint/2010/main" val="36989934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a:t>Xarajatlar</a:t>
            </a:r>
            <a:r>
              <a:rPr lang="en-US" dirty="0"/>
              <a:t> </a:t>
            </a:r>
            <a:r>
              <a:rPr lang="en-US" dirty="0" err="1"/>
              <a:t>smetasi</a:t>
            </a:r>
            <a:endParaRPr lang="ru-RU" dirty="0"/>
          </a:p>
        </p:txBody>
      </p:sp>
      <p:sp>
        <p:nvSpPr>
          <p:cNvPr id="3" name="Объект 2"/>
          <p:cNvSpPr>
            <a:spLocks noGrp="1"/>
          </p:cNvSpPr>
          <p:nvPr>
            <p:ph idx="1"/>
          </p:nvPr>
        </p:nvSpPr>
        <p:spPr/>
        <p:txBody>
          <a:bodyPr>
            <a:normAutofit lnSpcReduction="10000"/>
          </a:bodyPr>
          <a:lstStyle/>
          <a:p>
            <a:r>
              <a:rPr lang="en-US" sz="2000" b="1" dirty="0" err="1">
                <a:solidFill>
                  <a:srgbClr val="00B050"/>
                </a:solidFill>
              </a:rPr>
              <a:t>Xarajatlar</a:t>
            </a:r>
            <a:r>
              <a:rPr lang="en-US" sz="2000" b="1" dirty="0">
                <a:solidFill>
                  <a:srgbClr val="00B050"/>
                </a:solidFill>
              </a:rPr>
              <a:t> </a:t>
            </a:r>
            <a:r>
              <a:rPr lang="en-US" sz="2000" b="1" dirty="0" err="1">
                <a:solidFill>
                  <a:srgbClr val="00B050"/>
                </a:solidFill>
              </a:rPr>
              <a:t>smetasi</a:t>
            </a:r>
            <a:r>
              <a:rPr lang="en-US" sz="2000" b="1" dirty="0">
                <a:solidFill>
                  <a:srgbClr val="00B050"/>
                </a:solidFill>
              </a:rPr>
              <a:t>, </a:t>
            </a:r>
            <a:r>
              <a:rPr lang="en-US" sz="2000" b="1" dirty="0" err="1">
                <a:solidFill>
                  <a:srgbClr val="00B050"/>
                </a:solidFill>
              </a:rPr>
              <a:t>odatda</a:t>
            </a:r>
            <a:r>
              <a:rPr lang="en-US" sz="2000" b="1" dirty="0">
                <a:solidFill>
                  <a:srgbClr val="00B050"/>
                </a:solidFill>
              </a:rPr>
              <a:t>, </a:t>
            </a:r>
            <a:r>
              <a:rPr lang="en-US" sz="2000" b="1" dirty="0" err="1">
                <a:solidFill>
                  <a:srgbClr val="00B050"/>
                </a:solidFill>
              </a:rPr>
              <a:t>ikki</a:t>
            </a:r>
            <a:r>
              <a:rPr lang="en-US" sz="2000" b="1" dirty="0">
                <a:solidFill>
                  <a:srgbClr val="00B050"/>
                </a:solidFill>
              </a:rPr>
              <a:t> </a:t>
            </a:r>
            <a:r>
              <a:rPr lang="en-US" sz="2000" b="1" dirty="0" err="1">
                <a:solidFill>
                  <a:srgbClr val="00B050"/>
                </a:solidFill>
              </a:rPr>
              <a:t>qismdan</a:t>
            </a:r>
            <a:r>
              <a:rPr lang="en-US" sz="2000" b="1" dirty="0">
                <a:solidFill>
                  <a:srgbClr val="00B050"/>
                </a:solidFill>
              </a:rPr>
              <a:t> </a:t>
            </a:r>
            <a:r>
              <a:rPr lang="en-US" sz="2000" b="1" dirty="0" err="1">
                <a:solidFill>
                  <a:srgbClr val="00B050"/>
                </a:solidFill>
              </a:rPr>
              <a:t>tashkil</a:t>
            </a:r>
            <a:r>
              <a:rPr lang="en-US" sz="2000" b="1" dirty="0">
                <a:solidFill>
                  <a:srgbClr val="00B050"/>
                </a:solidFill>
              </a:rPr>
              <a:t> </a:t>
            </a:r>
            <a:r>
              <a:rPr lang="en-US" sz="2000" b="1" dirty="0" err="1">
                <a:solidFill>
                  <a:srgbClr val="00B050"/>
                </a:solidFill>
              </a:rPr>
              <a:t>topadi</a:t>
            </a:r>
            <a:r>
              <a:rPr lang="en-US" sz="2000" b="1" dirty="0">
                <a:solidFill>
                  <a:srgbClr val="00B050"/>
                </a:solidFill>
              </a:rPr>
              <a:t>:</a:t>
            </a:r>
            <a:endParaRPr lang="ru-RU" sz="2000" b="1" dirty="0">
              <a:solidFill>
                <a:srgbClr val="00B050"/>
              </a:solidFill>
            </a:endParaRPr>
          </a:p>
          <a:p>
            <a:pPr marL="0" indent="0">
              <a:buNone/>
            </a:pPr>
            <a:r>
              <a:rPr lang="en-US" sz="2000" b="1" dirty="0" smtClean="0">
                <a:solidFill>
                  <a:srgbClr val="00B050"/>
                </a:solidFill>
              </a:rPr>
              <a:t>1.Asosiy </a:t>
            </a:r>
            <a:r>
              <a:rPr lang="en-US" sz="2000" b="1" dirty="0" err="1" smtClean="0">
                <a:solidFill>
                  <a:srgbClr val="00B050"/>
                </a:solidFill>
              </a:rPr>
              <a:t>smeta</a:t>
            </a:r>
            <a:r>
              <a:rPr lang="en-US" sz="2000" b="1" dirty="0" smtClean="0">
                <a:solidFill>
                  <a:srgbClr val="00B050"/>
                </a:solidFill>
              </a:rPr>
              <a:t>.-</a:t>
            </a:r>
            <a:r>
              <a:rPr lang="en-US" b="1" dirty="0" err="1">
                <a:solidFill>
                  <a:srgbClr val="C00000"/>
                </a:solidFill>
              </a:rPr>
              <a:t>Asosiy</a:t>
            </a:r>
            <a:r>
              <a:rPr lang="en-US" b="1" dirty="0">
                <a:solidFill>
                  <a:srgbClr val="C00000"/>
                </a:solidFill>
              </a:rPr>
              <a:t> </a:t>
            </a:r>
            <a:r>
              <a:rPr lang="en-US" b="1" dirty="0" err="1">
                <a:solidFill>
                  <a:srgbClr val="C00000"/>
                </a:solidFill>
              </a:rPr>
              <a:t>smeta</a:t>
            </a:r>
            <a:r>
              <a:rPr lang="en-US" b="1" dirty="0">
                <a:solidFill>
                  <a:srgbClr val="C00000"/>
                </a:solidFill>
              </a:rPr>
              <a:t> </a:t>
            </a:r>
            <a:r>
              <a:rPr lang="en-US" b="1" dirty="0" err="1">
                <a:solidFill>
                  <a:srgbClr val="C00000"/>
                </a:solidFill>
              </a:rPr>
              <a:t>dastlab</a:t>
            </a:r>
            <a:r>
              <a:rPr lang="en-US" b="1" dirty="0">
                <a:solidFill>
                  <a:srgbClr val="C00000"/>
                </a:solidFill>
              </a:rPr>
              <a:t> </a:t>
            </a:r>
            <a:r>
              <a:rPr lang="en-US" b="1" dirty="0" err="1">
                <a:solidFill>
                  <a:srgbClr val="C00000"/>
                </a:solidFill>
              </a:rPr>
              <a:t>loyihaning</a:t>
            </a:r>
            <a:r>
              <a:rPr lang="en-US" b="1" dirty="0">
                <a:solidFill>
                  <a:srgbClr val="C00000"/>
                </a:solidFill>
              </a:rPr>
              <a:t> </a:t>
            </a:r>
            <a:r>
              <a:rPr lang="en-US" b="1" dirty="0" err="1">
                <a:solidFill>
                  <a:srgbClr val="C00000"/>
                </a:solidFill>
              </a:rPr>
              <a:t>maqsadga</a:t>
            </a:r>
            <a:r>
              <a:rPr lang="en-US" b="1" dirty="0">
                <a:solidFill>
                  <a:srgbClr val="C00000"/>
                </a:solidFill>
              </a:rPr>
              <a:t> </a:t>
            </a:r>
            <a:r>
              <a:rPr lang="en-US" b="1" dirty="0" err="1">
                <a:solidFill>
                  <a:srgbClr val="C00000"/>
                </a:solidFill>
              </a:rPr>
              <a:t>muvofiqligini</a:t>
            </a:r>
            <a:r>
              <a:rPr lang="en-US" b="1" dirty="0">
                <a:solidFill>
                  <a:srgbClr val="C00000"/>
                </a:solidFill>
              </a:rPr>
              <a:t> </a:t>
            </a:r>
            <a:r>
              <a:rPr lang="en-US" b="1" dirty="0" err="1">
                <a:solidFill>
                  <a:srgbClr val="C00000"/>
                </a:solidFill>
              </a:rPr>
              <a:t>asoslash</a:t>
            </a:r>
            <a:r>
              <a:rPr lang="en-US" b="1" dirty="0">
                <a:solidFill>
                  <a:srgbClr val="C00000"/>
                </a:solidFill>
              </a:rPr>
              <a:t> </a:t>
            </a:r>
            <a:r>
              <a:rPr lang="en-US" b="1" dirty="0" err="1">
                <a:solidFill>
                  <a:srgbClr val="C00000"/>
                </a:solidFill>
              </a:rPr>
              <a:t>uchun</a:t>
            </a:r>
            <a:r>
              <a:rPr lang="en-US" b="1" dirty="0">
                <a:solidFill>
                  <a:srgbClr val="C00000"/>
                </a:solidFill>
              </a:rPr>
              <a:t> </a:t>
            </a:r>
            <a:r>
              <a:rPr lang="en-US" b="1" dirty="0" err="1">
                <a:solidFill>
                  <a:srgbClr val="C00000"/>
                </a:solidFill>
              </a:rPr>
              <a:t>tuziladi</a:t>
            </a:r>
            <a:r>
              <a:rPr lang="en-US" b="1" dirty="0">
                <a:solidFill>
                  <a:srgbClr val="C00000"/>
                </a:solidFill>
              </a:rPr>
              <a:t> </a:t>
            </a:r>
            <a:r>
              <a:rPr lang="en-US" b="1" dirty="0" err="1">
                <a:solidFill>
                  <a:srgbClr val="C00000"/>
                </a:solidFill>
              </a:rPr>
              <a:t>va</a:t>
            </a:r>
            <a:r>
              <a:rPr lang="en-US" b="1" dirty="0">
                <a:solidFill>
                  <a:srgbClr val="C00000"/>
                </a:solidFill>
              </a:rPr>
              <a:t> </a:t>
            </a:r>
            <a:r>
              <a:rPr lang="en-US" b="1" dirty="0" err="1">
                <a:solidFill>
                  <a:srgbClr val="C00000"/>
                </a:solidFill>
              </a:rPr>
              <a:t>tuzatib</a:t>
            </a:r>
            <a:r>
              <a:rPr lang="en-US" b="1" dirty="0">
                <a:solidFill>
                  <a:srgbClr val="C00000"/>
                </a:solidFill>
              </a:rPr>
              <a:t> </a:t>
            </a:r>
            <a:r>
              <a:rPr lang="en-US" b="1" dirty="0" err="1">
                <a:solidFill>
                  <a:srgbClr val="C00000"/>
                </a:solidFill>
              </a:rPr>
              <a:t>boriladi</a:t>
            </a:r>
            <a:r>
              <a:rPr lang="en-US" b="1" dirty="0">
                <a:solidFill>
                  <a:srgbClr val="C00000"/>
                </a:solidFill>
              </a:rPr>
              <a:t>. U </a:t>
            </a:r>
            <a:r>
              <a:rPr lang="en-US" b="1" dirty="0" err="1">
                <a:solidFill>
                  <a:srgbClr val="C00000"/>
                </a:solidFill>
              </a:rPr>
              <a:t>tuzilish</a:t>
            </a:r>
            <a:r>
              <a:rPr lang="en-US" b="1" dirty="0">
                <a:solidFill>
                  <a:srgbClr val="C00000"/>
                </a:solidFill>
              </a:rPr>
              <a:t> </a:t>
            </a:r>
            <a:r>
              <a:rPr lang="en-US" b="1" dirty="0" err="1">
                <a:solidFill>
                  <a:srgbClr val="C00000"/>
                </a:solidFill>
              </a:rPr>
              <a:t>paytida</a:t>
            </a:r>
            <a:r>
              <a:rPr lang="en-US" b="1" dirty="0">
                <a:solidFill>
                  <a:srgbClr val="C00000"/>
                </a:solidFill>
              </a:rPr>
              <a:t> </a:t>
            </a:r>
            <a:r>
              <a:rPr lang="en-US" b="1" dirty="0" err="1">
                <a:solidFill>
                  <a:srgbClr val="C00000"/>
                </a:solidFill>
              </a:rPr>
              <a:t>loyihaning</a:t>
            </a:r>
            <a:r>
              <a:rPr lang="en-US" b="1" dirty="0">
                <a:solidFill>
                  <a:srgbClr val="C00000"/>
                </a:solidFill>
              </a:rPr>
              <a:t> </a:t>
            </a:r>
            <a:r>
              <a:rPr lang="uz-Cyrl-UZ" b="1" dirty="0">
                <a:solidFill>
                  <a:srgbClr val="C00000"/>
                </a:solidFill>
              </a:rPr>
              <a:t>e</a:t>
            </a:r>
            <a:r>
              <a:rPr lang="en-US" b="1" dirty="0">
                <a:solidFill>
                  <a:srgbClr val="C00000"/>
                </a:solidFill>
              </a:rPr>
              <a:t>ng </a:t>
            </a:r>
            <a:r>
              <a:rPr lang="en-US" b="1" dirty="0" err="1">
                <a:solidFill>
                  <a:srgbClr val="C00000"/>
                </a:solidFill>
              </a:rPr>
              <a:t>aniq</a:t>
            </a:r>
            <a:r>
              <a:rPr lang="en-US" b="1" dirty="0">
                <a:solidFill>
                  <a:srgbClr val="C00000"/>
                </a:solidFill>
              </a:rPr>
              <a:t> </a:t>
            </a:r>
            <a:r>
              <a:rPr lang="en-US" b="1" dirty="0" err="1">
                <a:solidFill>
                  <a:srgbClr val="C00000"/>
                </a:solidFill>
              </a:rPr>
              <a:t>qiymatini</a:t>
            </a:r>
            <a:r>
              <a:rPr lang="en-US" b="1" dirty="0">
                <a:solidFill>
                  <a:srgbClr val="C00000"/>
                </a:solidFill>
              </a:rPr>
              <a:t> </a:t>
            </a:r>
            <a:r>
              <a:rPr lang="en-US" b="1" dirty="0" err="1">
                <a:solidFill>
                  <a:srgbClr val="C00000"/>
                </a:solidFill>
              </a:rPr>
              <a:t>aks</a:t>
            </a:r>
            <a:r>
              <a:rPr lang="en-US" b="1" dirty="0">
                <a:solidFill>
                  <a:srgbClr val="C00000"/>
                </a:solidFill>
              </a:rPr>
              <a:t> </a:t>
            </a:r>
            <a:r>
              <a:rPr lang="uz-Cyrl-UZ" b="1" dirty="0">
                <a:solidFill>
                  <a:srgbClr val="C00000"/>
                </a:solidFill>
              </a:rPr>
              <a:t>e</a:t>
            </a:r>
            <a:r>
              <a:rPr lang="en-US" b="1" dirty="0" err="1">
                <a:solidFill>
                  <a:srgbClr val="C00000"/>
                </a:solidFill>
              </a:rPr>
              <a:t>ttiradi</a:t>
            </a:r>
            <a:r>
              <a:rPr lang="en-US" b="1" dirty="0" smtClean="0">
                <a:solidFill>
                  <a:srgbClr val="C00000"/>
                </a:solidFill>
              </a:rPr>
              <a:t>.</a:t>
            </a:r>
          </a:p>
          <a:p>
            <a:pPr marL="0" indent="0">
              <a:buNone/>
            </a:pPr>
            <a:r>
              <a:rPr lang="en-US" b="1" dirty="0" err="1">
                <a:solidFill>
                  <a:schemeClr val="tx1"/>
                </a:solidFill>
              </a:rPr>
              <a:t>Lekin</a:t>
            </a:r>
            <a:r>
              <a:rPr lang="en-US" b="1" dirty="0">
                <a:solidFill>
                  <a:schemeClr val="tx1"/>
                </a:solidFill>
              </a:rPr>
              <a:t> u </a:t>
            </a:r>
            <a:r>
              <a:rPr lang="en-US" b="1" dirty="0" err="1">
                <a:solidFill>
                  <a:schemeClr val="tx1"/>
                </a:solidFill>
              </a:rPr>
              <a:t>asosiy</a:t>
            </a:r>
            <a:r>
              <a:rPr lang="en-US" b="1" dirty="0">
                <a:solidFill>
                  <a:schemeClr val="tx1"/>
                </a:solidFill>
              </a:rPr>
              <a:t> </a:t>
            </a:r>
            <a:r>
              <a:rPr lang="en-US" b="1" dirty="0" err="1">
                <a:solidFill>
                  <a:schemeClr val="tx1"/>
                </a:solidFill>
              </a:rPr>
              <a:t>smeta</a:t>
            </a:r>
            <a:r>
              <a:rPr lang="en-US" b="1" dirty="0">
                <a:solidFill>
                  <a:schemeClr val="tx1"/>
                </a:solidFill>
              </a:rPr>
              <a:t> </a:t>
            </a:r>
            <a:r>
              <a:rPr lang="en-US" b="1" dirty="0" err="1">
                <a:solidFill>
                  <a:schemeClr val="tx1"/>
                </a:solidFill>
              </a:rPr>
              <a:t>tuzilgandan</a:t>
            </a:r>
            <a:r>
              <a:rPr lang="en-US" b="1" dirty="0">
                <a:solidFill>
                  <a:schemeClr val="tx1"/>
                </a:solidFill>
              </a:rPr>
              <a:t> </a:t>
            </a:r>
            <a:r>
              <a:rPr lang="en-US" b="1" dirty="0" err="1">
                <a:solidFill>
                  <a:schemeClr val="tx1"/>
                </a:solidFill>
              </a:rPr>
              <a:t>loyiha</a:t>
            </a:r>
            <a:r>
              <a:rPr lang="en-US" b="1" dirty="0">
                <a:solidFill>
                  <a:schemeClr val="tx1"/>
                </a:solidFill>
              </a:rPr>
              <a:t> </a:t>
            </a:r>
            <a:r>
              <a:rPr lang="en-US" b="1" dirty="0" err="1">
                <a:solidFill>
                  <a:schemeClr val="tx1"/>
                </a:solidFill>
              </a:rPr>
              <a:t>tugallangunga</a:t>
            </a:r>
            <a:r>
              <a:rPr lang="en-US" b="1" dirty="0">
                <a:solidFill>
                  <a:schemeClr val="tx1"/>
                </a:solidFill>
              </a:rPr>
              <a:t> </a:t>
            </a:r>
            <a:r>
              <a:rPr lang="en-US" b="1" dirty="0" err="1">
                <a:solidFill>
                  <a:schemeClr val="tx1"/>
                </a:solidFill>
              </a:rPr>
              <a:t>kadar</a:t>
            </a:r>
            <a:r>
              <a:rPr lang="en-US" b="1" dirty="0">
                <a:solidFill>
                  <a:schemeClr val="tx1"/>
                </a:solidFill>
              </a:rPr>
              <a:t> </a:t>
            </a:r>
            <a:r>
              <a:rPr lang="en-US" b="1" dirty="0" err="1">
                <a:solidFill>
                  <a:schemeClr val="tx1"/>
                </a:solidFill>
              </a:rPr>
              <a:t>ro’y</a:t>
            </a:r>
            <a:r>
              <a:rPr lang="en-US" b="1" dirty="0">
                <a:solidFill>
                  <a:schemeClr val="tx1"/>
                </a:solidFill>
              </a:rPr>
              <a:t> </a:t>
            </a:r>
            <a:r>
              <a:rPr lang="en-US" b="1" dirty="0" err="1">
                <a:solidFill>
                  <a:schemeClr val="tx1"/>
                </a:solidFill>
              </a:rPr>
              <a:t>beradigan</a:t>
            </a:r>
            <a:r>
              <a:rPr lang="en-US" b="1" dirty="0">
                <a:solidFill>
                  <a:schemeClr val="tx1"/>
                </a:solidFill>
              </a:rPr>
              <a:t> </a:t>
            </a:r>
            <a:r>
              <a:rPr lang="en-US" b="1" dirty="0" err="1">
                <a:solidFill>
                  <a:schemeClr val="tx1"/>
                </a:solidFill>
              </a:rPr>
              <a:t>miqdor</a:t>
            </a:r>
            <a:r>
              <a:rPr lang="en-US" b="1" dirty="0">
                <a:solidFill>
                  <a:schemeClr val="tx1"/>
                </a:solidFill>
              </a:rPr>
              <a:t> </a:t>
            </a:r>
            <a:r>
              <a:rPr lang="en-US" b="1" dirty="0" err="1">
                <a:solidFill>
                  <a:schemeClr val="tx1"/>
                </a:solidFill>
              </a:rPr>
              <a:t>va</a:t>
            </a:r>
            <a:r>
              <a:rPr lang="en-US" b="1" dirty="0">
                <a:solidFill>
                  <a:schemeClr val="tx1"/>
                </a:solidFill>
              </a:rPr>
              <a:t> </a:t>
            </a:r>
            <a:r>
              <a:rPr lang="en-US" b="1" dirty="0" err="1">
                <a:solidFill>
                  <a:schemeClr val="tx1"/>
                </a:solidFill>
              </a:rPr>
              <a:t>baho</a:t>
            </a:r>
            <a:r>
              <a:rPr lang="en-US" b="1" dirty="0">
                <a:solidFill>
                  <a:schemeClr val="tx1"/>
                </a:solidFill>
              </a:rPr>
              <a:t> </a:t>
            </a:r>
            <a:r>
              <a:rPr lang="en-US" b="1" dirty="0" err="1">
                <a:solidFill>
                  <a:schemeClr val="tx1"/>
                </a:solidFill>
              </a:rPr>
              <a:t>o’zgarishlarini</a:t>
            </a:r>
            <a:r>
              <a:rPr lang="en-US" b="1" dirty="0">
                <a:solidFill>
                  <a:schemeClr val="tx1"/>
                </a:solidFill>
              </a:rPr>
              <a:t>, </a:t>
            </a:r>
            <a:r>
              <a:rPr lang="en-US" b="1" dirty="0" err="1">
                <a:solidFill>
                  <a:schemeClr val="tx1"/>
                </a:solidFill>
              </a:rPr>
              <a:t>masalan</a:t>
            </a:r>
            <a:r>
              <a:rPr lang="en-US" b="1" dirty="0">
                <a:solidFill>
                  <a:schemeClr val="tx1"/>
                </a:solidFill>
              </a:rPr>
              <a:t>, </a:t>
            </a:r>
            <a:r>
              <a:rPr lang="en-US" b="1" dirty="0" err="1">
                <a:solidFill>
                  <a:schemeClr val="tx1"/>
                </a:solidFill>
              </a:rPr>
              <a:t>etkazib</a:t>
            </a:r>
            <a:r>
              <a:rPr lang="en-US" b="1" dirty="0">
                <a:solidFill>
                  <a:schemeClr val="tx1"/>
                </a:solidFill>
              </a:rPr>
              <a:t> </a:t>
            </a:r>
            <a:r>
              <a:rPr lang="en-US" b="1" dirty="0" err="1">
                <a:solidFill>
                  <a:schemeClr val="tx1"/>
                </a:solidFill>
              </a:rPr>
              <a:t>berish</a:t>
            </a:r>
            <a:r>
              <a:rPr lang="en-US" b="1" dirty="0">
                <a:solidFill>
                  <a:schemeClr val="tx1"/>
                </a:solidFill>
              </a:rPr>
              <a:t>, </a:t>
            </a:r>
            <a:r>
              <a:rPr lang="en-US" b="1" dirty="0" err="1">
                <a:solidFill>
                  <a:schemeClr val="tx1"/>
                </a:solidFill>
              </a:rPr>
              <a:t>qurilish</a:t>
            </a:r>
            <a:r>
              <a:rPr lang="en-US" b="1" dirty="0">
                <a:solidFill>
                  <a:schemeClr val="tx1"/>
                </a:solidFill>
              </a:rPr>
              <a:t> </a:t>
            </a:r>
            <a:r>
              <a:rPr lang="en-US" b="1" dirty="0" err="1">
                <a:solidFill>
                  <a:schemeClr val="tx1"/>
                </a:solidFill>
              </a:rPr>
              <a:t>ishlarini</a:t>
            </a:r>
            <a:r>
              <a:rPr lang="en-US" b="1" dirty="0">
                <a:solidFill>
                  <a:schemeClr val="tx1"/>
                </a:solidFill>
              </a:rPr>
              <a:t> </a:t>
            </a:r>
            <a:r>
              <a:rPr lang="en-US" b="1" dirty="0" err="1">
                <a:solidFill>
                  <a:schemeClr val="tx1"/>
                </a:solidFill>
              </a:rPr>
              <a:t>tugallash</a:t>
            </a:r>
            <a:r>
              <a:rPr lang="en-US" b="1" dirty="0">
                <a:solidFill>
                  <a:schemeClr val="tx1"/>
                </a:solidFill>
              </a:rPr>
              <a:t> </a:t>
            </a:r>
            <a:r>
              <a:rPr lang="en-US" b="1" dirty="0" err="1">
                <a:solidFill>
                  <a:schemeClr val="tx1"/>
                </a:solidFill>
              </a:rPr>
              <a:t>muddatlaridagi</a:t>
            </a:r>
            <a:r>
              <a:rPr lang="en-US" b="1" dirty="0">
                <a:solidFill>
                  <a:schemeClr val="tx1"/>
                </a:solidFill>
              </a:rPr>
              <a:t> </a:t>
            </a:r>
            <a:r>
              <a:rPr lang="en-US" b="1" dirty="0" err="1">
                <a:solidFill>
                  <a:schemeClr val="tx1"/>
                </a:solidFill>
              </a:rPr>
              <a:t>o’zgarishlarni</a:t>
            </a:r>
            <a:r>
              <a:rPr lang="en-US" b="1" dirty="0">
                <a:solidFill>
                  <a:schemeClr val="tx1"/>
                </a:solidFill>
              </a:rPr>
              <a:t> </a:t>
            </a:r>
            <a:r>
              <a:rPr lang="en-US" b="1" dirty="0" err="1">
                <a:solidFill>
                  <a:schemeClr val="tx1"/>
                </a:solidFill>
              </a:rPr>
              <a:t>hisobga</a:t>
            </a:r>
            <a:r>
              <a:rPr lang="en-US" b="1" dirty="0">
                <a:solidFill>
                  <a:schemeClr val="tx1"/>
                </a:solidFill>
              </a:rPr>
              <a:t> </a:t>
            </a:r>
            <a:r>
              <a:rPr lang="en-US" b="1" dirty="0" err="1">
                <a:solidFill>
                  <a:schemeClr val="tx1"/>
                </a:solidFill>
              </a:rPr>
              <a:t>olmaydi</a:t>
            </a:r>
            <a:r>
              <a:rPr lang="en-US" b="1" dirty="0">
                <a:solidFill>
                  <a:schemeClr val="tx1"/>
                </a:solidFill>
              </a:rPr>
              <a:t>. Bu </a:t>
            </a:r>
            <a:r>
              <a:rPr lang="en-US" b="1" dirty="0" err="1">
                <a:solidFill>
                  <a:schemeClr val="tx1"/>
                </a:solidFill>
              </a:rPr>
              <a:t>o’zgarishlar</a:t>
            </a:r>
            <a:r>
              <a:rPr lang="en-US" b="1" dirty="0">
                <a:solidFill>
                  <a:schemeClr val="tx1"/>
                </a:solidFill>
              </a:rPr>
              <a:t> </a:t>
            </a:r>
            <a:r>
              <a:rPr lang="en-US" b="1" dirty="0" err="1">
                <a:solidFill>
                  <a:schemeClr val="tx1"/>
                </a:solidFill>
              </a:rPr>
              <a:t>ko’zda</a:t>
            </a:r>
            <a:r>
              <a:rPr lang="en-US" b="1" dirty="0">
                <a:solidFill>
                  <a:schemeClr val="tx1"/>
                </a:solidFill>
              </a:rPr>
              <a:t> </a:t>
            </a:r>
            <a:r>
              <a:rPr lang="en-US" b="1" dirty="0" err="1">
                <a:solidFill>
                  <a:schemeClr val="tx1"/>
                </a:solidFill>
              </a:rPr>
              <a:t>tutilmagan</a:t>
            </a:r>
            <a:r>
              <a:rPr lang="en-US" b="1" dirty="0">
                <a:solidFill>
                  <a:schemeClr val="tx1"/>
                </a:solidFill>
              </a:rPr>
              <a:t> </a:t>
            </a:r>
            <a:r>
              <a:rPr lang="en-US" b="1" dirty="0" err="1">
                <a:solidFill>
                  <a:schemeClr val="tx1"/>
                </a:solidFill>
              </a:rPr>
              <a:t>xarajatlar</a:t>
            </a:r>
            <a:r>
              <a:rPr lang="en-US" b="1" dirty="0">
                <a:solidFill>
                  <a:schemeClr val="tx1"/>
                </a:solidFill>
              </a:rPr>
              <a:t> </a:t>
            </a:r>
            <a:r>
              <a:rPr lang="en-US" b="1" dirty="0" err="1">
                <a:solidFill>
                  <a:schemeClr val="tx1"/>
                </a:solidFill>
              </a:rPr>
              <a:t>qo’shimcha</a:t>
            </a:r>
            <a:r>
              <a:rPr lang="en-US" b="1" dirty="0">
                <a:solidFill>
                  <a:schemeClr val="tx1"/>
                </a:solidFill>
              </a:rPr>
              <a:t> </a:t>
            </a:r>
            <a:r>
              <a:rPr lang="en-US" b="1" dirty="0" err="1">
                <a:solidFill>
                  <a:schemeClr val="tx1"/>
                </a:solidFill>
              </a:rPr>
              <a:t>smetasida</a:t>
            </a:r>
            <a:r>
              <a:rPr lang="en-US" b="1" dirty="0">
                <a:solidFill>
                  <a:schemeClr val="tx1"/>
                </a:solidFill>
              </a:rPr>
              <a:t> </a:t>
            </a:r>
            <a:r>
              <a:rPr lang="en-US" b="1" dirty="0" err="1">
                <a:solidFill>
                  <a:schemeClr val="tx1"/>
                </a:solidFill>
              </a:rPr>
              <a:t>hisobga</a:t>
            </a:r>
            <a:r>
              <a:rPr lang="en-US" b="1" dirty="0">
                <a:solidFill>
                  <a:schemeClr val="tx1"/>
                </a:solidFill>
              </a:rPr>
              <a:t> </a:t>
            </a:r>
            <a:r>
              <a:rPr lang="en-US" b="1" dirty="0" err="1">
                <a:solidFill>
                  <a:schemeClr val="tx1"/>
                </a:solidFill>
              </a:rPr>
              <a:t>olinadi</a:t>
            </a:r>
            <a:r>
              <a:rPr lang="en-US" b="1" dirty="0">
                <a:solidFill>
                  <a:schemeClr val="tx1"/>
                </a:solidFill>
              </a:rPr>
              <a:t>. </a:t>
            </a:r>
            <a:r>
              <a:rPr lang="en-US" b="1" dirty="0" err="1">
                <a:solidFill>
                  <a:schemeClr val="tx1"/>
                </a:solidFill>
              </a:rPr>
              <a:t>Har</a:t>
            </a:r>
            <a:r>
              <a:rPr lang="en-US" b="1" dirty="0">
                <a:solidFill>
                  <a:schemeClr val="tx1"/>
                </a:solidFill>
              </a:rPr>
              <a:t> </a:t>
            </a:r>
            <a:r>
              <a:rPr lang="en-US" b="1" dirty="0" err="1">
                <a:solidFill>
                  <a:schemeClr val="tx1"/>
                </a:solidFill>
              </a:rPr>
              <a:t>ikki</a:t>
            </a:r>
            <a:r>
              <a:rPr lang="en-US" b="1" dirty="0">
                <a:solidFill>
                  <a:schemeClr val="tx1"/>
                </a:solidFill>
              </a:rPr>
              <a:t> </a:t>
            </a:r>
            <a:r>
              <a:rPr lang="en-US" b="1" dirty="0" err="1">
                <a:solidFill>
                  <a:schemeClr val="tx1"/>
                </a:solidFill>
              </a:rPr>
              <a:t>smetani</a:t>
            </a:r>
            <a:r>
              <a:rPr lang="en-US" b="1" dirty="0">
                <a:solidFill>
                  <a:schemeClr val="tx1"/>
                </a:solidFill>
              </a:rPr>
              <a:t> </a:t>
            </a:r>
            <a:r>
              <a:rPr lang="en-US" b="1" dirty="0" err="1">
                <a:solidFill>
                  <a:schemeClr val="tx1"/>
                </a:solidFill>
              </a:rPr>
              <a:t>o’z</a:t>
            </a:r>
            <a:r>
              <a:rPr lang="en-US" b="1" dirty="0">
                <a:solidFill>
                  <a:schemeClr val="tx1"/>
                </a:solidFill>
              </a:rPr>
              <a:t> </a:t>
            </a:r>
            <a:r>
              <a:rPr lang="en-US" b="1" dirty="0" err="1">
                <a:solidFill>
                  <a:schemeClr val="tx1"/>
                </a:solidFill>
              </a:rPr>
              <a:t>ichiga</a:t>
            </a:r>
            <a:r>
              <a:rPr lang="en-US" b="1" dirty="0">
                <a:solidFill>
                  <a:schemeClr val="tx1"/>
                </a:solidFill>
              </a:rPr>
              <a:t> </a:t>
            </a:r>
            <a:r>
              <a:rPr lang="en-US" b="1" dirty="0" err="1">
                <a:solidFill>
                  <a:schemeClr val="tx1"/>
                </a:solidFill>
              </a:rPr>
              <a:t>olgan</a:t>
            </a:r>
            <a:r>
              <a:rPr lang="en-US" b="1" dirty="0">
                <a:solidFill>
                  <a:schemeClr val="tx1"/>
                </a:solidFill>
              </a:rPr>
              <a:t> </a:t>
            </a:r>
            <a:r>
              <a:rPr lang="en-US" b="1" dirty="0" err="1">
                <a:solidFill>
                  <a:schemeClr val="tx1"/>
                </a:solidFill>
              </a:rPr>
              <a:t>xarajatlarning</a:t>
            </a:r>
            <a:r>
              <a:rPr lang="en-US" b="1" dirty="0">
                <a:solidFill>
                  <a:schemeClr val="tx1"/>
                </a:solidFill>
              </a:rPr>
              <a:t> </a:t>
            </a:r>
            <a:r>
              <a:rPr lang="en-US" b="1" dirty="0" err="1">
                <a:solidFill>
                  <a:schemeClr val="tx1"/>
                </a:solidFill>
              </a:rPr>
              <a:t>to’liq</a:t>
            </a:r>
            <a:r>
              <a:rPr lang="en-US" b="1" dirty="0">
                <a:solidFill>
                  <a:schemeClr val="tx1"/>
                </a:solidFill>
              </a:rPr>
              <a:t> </a:t>
            </a:r>
            <a:r>
              <a:rPr lang="en-US" b="1" dirty="0" err="1">
                <a:solidFill>
                  <a:schemeClr val="tx1"/>
                </a:solidFill>
              </a:rPr>
              <a:t>smetasi</a:t>
            </a:r>
            <a:r>
              <a:rPr lang="en-US" b="1" dirty="0">
                <a:solidFill>
                  <a:schemeClr val="tx1"/>
                </a:solidFill>
              </a:rPr>
              <a:t> </a:t>
            </a:r>
            <a:r>
              <a:rPr lang="en-US" b="1" dirty="0" err="1">
                <a:solidFill>
                  <a:schemeClr val="tx1"/>
                </a:solidFill>
              </a:rPr>
              <a:t>loyihaning</a:t>
            </a:r>
            <a:r>
              <a:rPr lang="en-US" b="1" dirty="0">
                <a:solidFill>
                  <a:schemeClr val="tx1"/>
                </a:solidFill>
              </a:rPr>
              <a:t> </a:t>
            </a:r>
            <a:r>
              <a:rPr lang="en-US" b="1" dirty="0" err="1">
                <a:solidFill>
                  <a:schemeClr val="tx1"/>
                </a:solidFill>
              </a:rPr>
              <a:t>yakuniy</a:t>
            </a:r>
            <a:r>
              <a:rPr lang="en-US" b="1" dirty="0">
                <a:solidFill>
                  <a:schemeClr val="tx1"/>
                </a:solidFill>
              </a:rPr>
              <a:t> </a:t>
            </a:r>
            <a:r>
              <a:rPr lang="en-US" b="1" dirty="0" err="1">
                <a:solidFill>
                  <a:schemeClr val="tx1"/>
                </a:solidFill>
              </a:rPr>
              <a:t>qiymatini</a:t>
            </a:r>
            <a:r>
              <a:rPr lang="en-US" b="1" dirty="0">
                <a:solidFill>
                  <a:schemeClr val="tx1"/>
                </a:solidFill>
              </a:rPr>
              <a:t> </a:t>
            </a:r>
            <a:r>
              <a:rPr lang="uz-Cyrl-UZ" b="1" dirty="0">
                <a:solidFill>
                  <a:schemeClr val="tx1"/>
                </a:solidFill>
              </a:rPr>
              <a:t>e</a:t>
            </a:r>
            <a:r>
              <a:rPr lang="en-US" b="1" dirty="0">
                <a:solidFill>
                  <a:schemeClr val="tx1"/>
                </a:solidFill>
              </a:rPr>
              <a:t>ng </a:t>
            </a:r>
            <a:r>
              <a:rPr lang="en-US" b="1" dirty="0" err="1">
                <a:solidFill>
                  <a:schemeClr val="tx1"/>
                </a:solidFill>
              </a:rPr>
              <a:t>aniq</a:t>
            </a:r>
            <a:r>
              <a:rPr lang="en-US" b="1" dirty="0">
                <a:solidFill>
                  <a:schemeClr val="tx1"/>
                </a:solidFill>
              </a:rPr>
              <a:t> </a:t>
            </a:r>
            <a:r>
              <a:rPr lang="en-US" b="1" dirty="0" err="1">
                <a:solidFill>
                  <a:schemeClr val="tx1"/>
                </a:solidFill>
              </a:rPr>
              <a:t>baholaydi</a:t>
            </a:r>
            <a:r>
              <a:rPr lang="en-US" b="1" dirty="0" smtClean="0">
                <a:solidFill>
                  <a:schemeClr val="tx1"/>
                </a:solidFill>
              </a:rPr>
              <a:t>.</a:t>
            </a:r>
            <a:endParaRPr lang="en-US" sz="2000" b="1" dirty="0">
              <a:solidFill>
                <a:schemeClr val="tx1"/>
              </a:solidFill>
            </a:endParaRPr>
          </a:p>
          <a:p>
            <a:pPr marL="0" indent="0">
              <a:buNone/>
            </a:pPr>
            <a:r>
              <a:rPr lang="en-US" sz="2000" b="1" dirty="0" smtClean="0">
                <a:solidFill>
                  <a:srgbClr val="00B050"/>
                </a:solidFill>
              </a:rPr>
              <a:t>2.Ko’zda </a:t>
            </a:r>
            <a:r>
              <a:rPr lang="en-US" sz="2000" b="1" dirty="0" err="1">
                <a:solidFill>
                  <a:srgbClr val="00B050"/>
                </a:solidFill>
              </a:rPr>
              <a:t>tutilmagan</a:t>
            </a:r>
            <a:r>
              <a:rPr lang="en-US" sz="2000" b="1" dirty="0">
                <a:solidFill>
                  <a:srgbClr val="00B050"/>
                </a:solidFill>
              </a:rPr>
              <a:t> </a:t>
            </a:r>
            <a:r>
              <a:rPr lang="en-US" sz="2000" b="1" dirty="0" err="1">
                <a:solidFill>
                  <a:srgbClr val="00B050"/>
                </a:solidFill>
              </a:rPr>
              <a:t>xarajatlar</a:t>
            </a:r>
            <a:r>
              <a:rPr lang="en-US" sz="2000" b="1" dirty="0">
                <a:solidFill>
                  <a:srgbClr val="00B050"/>
                </a:solidFill>
              </a:rPr>
              <a:t> </a:t>
            </a:r>
            <a:r>
              <a:rPr lang="en-US" sz="2000" b="1" dirty="0" err="1">
                <a:solidFill>
                  <a:srgbClr val="00B050"/>
                </a:solidFill>
              </a:rPr>
              <a:t>qo’shimcha</a:t>
            </a:r>
            <a:r>
              <a:rPr lang="en-US" sz="2000" b="1" dirty="0">
                <a:solidFill>
                  <a:srgbClr val="00B050"/>
                </a:solidFill>
              </a:rPr>
              <a:t> </a:t>
            </a:r>
            <a:r>
              <a:rPr lang="en-US" sz="2000" b="1" dirty="0" err="1">
                <a:solidFill>
                  <a:srgbClr val="00B050"/>
                </a:solidFill>
              </a:rPr>
              <a:t>smetasi</a:t>
            </a:r>
            <a:r>
              <a:rPr lang="en-US" sz="2000" b="1" dirty="0" smtClean="0">
                <a:solidFill>
                  <a:srgbClr val="00B050"/>
                </a:solidFill>
              </a:rPr>
              <a:t>.-</a:t>
            </a:r>
            <a:r>
              <a:rPr lang="en-US" dirty="0" err="1">
                <a:solidFill>
                  <a:srgbClr val="C00000"/>
                </a:solidFill>
              </a:rPr>
              <a:t>Qo’shimcha</a:t>
            </a:r>
            <a:r>
              <a:rPr lang="en-US" dirty="0">
                <a:solidFill>
                  <a:srgbClr val="C00000"/>
                </a:solidFill>
              </a:rPr>
              <a:t> </a:t>
            </a:r>
            <a:r>
              <a:rPr lang="en-US" dirty="0" err="1">
                <a:solidFill>
                  <a:srgbClr val="C00000"/>
                </a:solidFill>
              </a:rPr>
              <a:t>smeta</a:t>
            </a:r>
            <a:r>
              <a:rPr lang="en-US" dirty="0">
                <a:solidFill>
                  <a:srgbClr val="C00000"/>
                </a:solidFill>
              </a:rPr>
              <a:t> </a:t>
            </a:r>
            <a:r>
              <a:rPr lang="en-US" dirty="0" err="1">
                <a:solidFill>
                  <a:srgbClr val="C00000"/>
                </a:solidFill>
              </a:rPr>
              <a:t>loyiha</a:t>
            </a:r>
            <a:r>
              <a:rPr lang="en-US" dirty="0">
                <a:solidFill>
                  <a:srgbClr val="C00000"/>
                </a:solidFill>
              </a:rPr>
              <a:t> </a:t>
            </a:r>
            <a:r>
              <a:rPr lang="en-US" dirty="0" err="1">
                <a:solidFill>
                  <a:srgbClr val="C00000"/>
                </a:solidFill>
              </a:rPr>
              <a:t>xarakteriga</a:t>
            </a:r>
            <a:r>
              <a:rPr lang="en-US" dirty="0">
                <a:solidFill>
                  <a:srgbClr val="C00000"/>
                </a:solidFill>
              </a:rPr>
              <a:t> </a:t>
            </a:r>
            <a:r>
              <a:rPr lang="en-US" dirty="0" err="1">
                <a:solidFill>
                  <a:srgbClr val="C00000"/>
                </a:solidFill>
              </a:rPr>
              <a:t>bog’liq</a:t>
            </a:r>
            <a:r>
              <a:rPr lang="en-US" dirty="0">
                <a:solidFill>
                  <a:srgbClr val="C00000"/>
                </a:solidFill>
              </a:rPr>
              <a:t> </a:t>
            </a:r>
            <a:r>
              <a:rPr lang="en-US" dirty="0" err="1">
                <a:solidFill>
                  <a:srgbClr val="C00000"/>
                </a:solidFill>
              </a:rPr>
              <a:t>va</a:t>
            </a:r>
            <a:r>
              <a:rPr lang="en-US" dirty="0">
                <a:solidFill>
                  <a:srgbClr val="C00000"/>
                </a:solidFill>
              </a:rPr>
              <a:t> </a:t>
            </a:r>
            <a:r>
              <a:rPr lang="en-US" dirty="0" err="1">
                <a:solidFill>
                  <a:srgbClr val="C00000"/>
                </a:solidFill>
              </a:rPr>
              <a:t>loyihaning</a:t>
            </a:r>
            <a:r>
              <a:rPr lang="en-US" dirty="0">
                <a:solidFill>
                  <a:srgbClr val="C00000"/>
                </a:solidFill>
              </a:rPr>
              <a:t> </a:t>
            </a:r>
            <a:r>
              <a:rPr lang="en-US" dirty="0" err="1">
                <a:solidFill>
                  <a:srgbClr val="C00000"/>
                </a:solidFill>
              </a:rPr>
              <a:t>har</a:t>
            </a:r>
            <a:r>
              <a:rPr lang="en-US" dirty="0">
                <a:solidFill>
                  <a:srgbClr val="C00000"/>
                </a:solidFill>
              </a:rPr>
              <a:t> </a:t>
            </a:r>
            <a:r>
              <a:rPr lang="en-US" dirty="0" err="1">
                <a:solidFill>
                  <a:srgbClr val="C00000"/>
                </a:solidFill>
              </a:rPr>
              <a:t>bir</a:t>
            </a:r>
            <a:r>
              <a:rPr lang="en-US" dirty="0">
                <a:solidFill>
                  <a:srgbClr val="C00000"/>
                </a:solidFill>
              </a:rPr>
              <a:t> </a:t>
            </a:r>
            <a:r>
              <a:rPr lang="en-US" dirty="0" err="1">
                <a:solidFill>
                  <a:srgbClr val="C00000"/>
                </a:solidFill>
              </a:rPr>
              <a:t>asosiy</a:t>
            </a:r>
            <a:r>
              <a:rPr lang="en-US" dirty="0">
                <a:solidFill>
                  <a:srgbClr val="C00000"/>
                </a:solidFill>
              </a:rPr>
              <a:t> </a:t>
            </a:r>
            <a:r>
              <a:rPr lang="en-US" dirty="0" err="1">
                <a:solidFill>
                  <a:srgbClr val="C00000"/>
                </a:solidFill>
              </a:rPr>
              <a:t>komponenti</a:t>
            </a:r>
            <a:r>
              <a:rPr lang="en-US" dirty="0">
                <a:solidFill>
                  <a:srgbClr val="C00000"/>
                </a:solidFill>
              </a:rPr>
              <a:t> </a:t>
            </a:r>
            <a:r>
              <a:rPr lang="en-US" dirty="0" err="1">
                <a:solidFill>
                  <a:srgbClr val="C00000"/>
                </a:solidFill>
              </a:rPr>
              <a:t>uchun</a:t>
            </a:r>
            <a:r>
              <a:rPr lang="en-US" dirty="0">
                <a:solidFill>
                  <a:srgbClr val="C00000"/>
                </a:solidFill>
              </a:rPr>
              <a:t> </a:t>
            </a:r>
            <a:r>
              <a:rPr lang="en-US" dirty="0" err="1">
                <a:solidFill>
                  <a:srgbClr val="C00000"/>
                </a:solidFill>
              </a:rPr>
              <a:t>alohida</a:t>
            </a:r>
            <a:r>
              <a:rPr lang="en-US" dirty="0">
                <a:solidFill>
                  <a:srgbClr val="C00000"/>
                </a:solidFill>
              </a:rPr>
              <a:t> </a:t>
            </a:r>
            <a:r>
              <a:rPr lang="en-US" dirty="0" err="1">
                <a:solidFill>
                  <a:srgbClr val="C00000"/>
                </a:solidFill>
              </a:rPr>
              <a:t>tuziladi</a:t>
            </a:r>
            <a:r>
              <a:rPr lang="en-US" dirty="0">
                <a:solidFill>
                  <a:srgbClr val="C00000"/>
                </a:solidFill>
              </a:rPr>
              <a:t>.</a:t>
            </a:r>
            <a:endParaRPr lang="ru-RU" dirty="0">
              <a:solidFill>
                <a:srgbClr val="C00000"/>
              </a:solidFill>
            </a:endParaRPr>
          </a:p>
          <a:p>
            <a:pPr marL="0" indent="0">
              <a:buNone/>
            </a:pPr>
            <a:endParaRPr lang="ru-RU" sz="2000" b="1" dirty="0">
              <a:solidFill>
                <a:srgbClr val="00B050"/>
              </a:solidFill>
            </a:endParaRPr>
          </a:p>
          <a:p>
            <a:endParaRPr lang="ru-RU" dirty="0"/>
          </a:p>
        </p:txBody>
      </p:sp>
    </p:spTree>
    <p:extLst>
      <p:ext uri="{BB962C8B-B14F-4D97-AF65-F5344CB8AC3E}">
        <p14:creationId xmlns:p14="http://schemas.microsoft.com/office/powerpoint/2010/main" val="10886899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b="1" dirty="0"/>
              <a:t>Loyihani amalga oshirish ishlari grafigi</a:t>
            </a:r>
            <a:r>
              <a:rPr lang="ru-RU" dirty="0"/>
              <a:t/>
            </a:r>
            <a:br>
              <a:rPr lang="ru-RU" dirty="0"/>
            </a:br>
            <a:endParaRPr lang="ru-RU" dirty="0"/>
          </a:p>
        </p:txBody>
      </p:sp>
      <p:sp>
        <p:nvSpPr>
          <p:cNvPr id="3" name="Объект 2"/>
          <p:cNvSpPr>
            <a:spLocks noGrp="1"/>
          </p:cNvSpPr>
          <p:nvPr>
            <p:ph idx="1"/>
          </p:nvPr>
        </p:nvSpPr>
        <p:spPr/>
        <p:txBody>
          <a:bodyPr/>
          <a:lstStyle/>
          <a:p>
            <a:r>
              <a:rPr lang="uz-Cyrl-UZ" sz="2000" b="1" dirty="0">
                <a:solidFill>
                  <a:srgbClr val="7030A0"/>
                </a:solidFill>
              </a:rPr>
              <a:t>Loyihaning texnik jihatlarini ishlab chiqish hech bo’lmaganda loyihani amalga oshirishning kim, nimani va qachon bajarilishi ko’rsatib o’tilgan dastlabki rejasini tuzishni o’z ichiga olishi kerak. </a:t>
            </a:r>
            <a:endParaRPr lang="en-US" sz="2000" b="1" dirty="0" smtClean="0">
              <a:solidFill>
                <a:srgbClr val="7030A0"/>
              </a:solidFill>
            </a:endParaRPr>
          </a:p>
          <a:p>
            <a:r>
              <a:rPr lang="uz-Cyrl-UZ" b="1" dirty="0">
                <a:solidFill>
                  <a:srgbClr val="00B050"/>
                </a:solidFill>
              </a:rPr>
              <a:t>Loyihani amalga oshirish bo’yicha ishlar grafigi real, ya’ni tashkilot va shaxslarning imkoniyatlari darajasiga asoslangan bo’lishi shart. Haddan ortiq optimistik grafiklardan foydalanish salbiy natijalarga, operativ rejalashtirishning izdan chiqishi, ishlar rejadan orqada qolganda turli tashkilotlar o’rtasida kelishmovchiliklarga olib keladi. Bundan tashqari ishlar grafigi noreal tuzilganda iqtisodiy va moliyaviy tahlilda noto’g’ri xulosalarga kelishga sabab bo’ladi.</a:t>
            </a:r>
            <a:endParaRPr lang="ru-RU" b="1" dirty="0">
              <a:solidFill>
                <a:srgbClr val="00B050"/>
              </a:solidFill>
            </a:endParaRPr>
          </a:p>
          <a:p>
            <a:endParaRPr lang="ru-RU" dirty="0"/>
          </a:p>
        </p:txBody>
      </p:sp>
    </p:spTree>
    <p:extLst>
      <p:ext uri="{BB962C8B-B14F-4D97-AF65-F5344CB8AC3E}">
        <p14:creationId xmlns:p14="http://schemas.microsoft.com/office/powerpoint/2010/main" val="2144793261"/>
      </p:ext>
    </p:extLst>
  </p:cSld>
  <p:clrMapOvr>
    <a:masterClrMapping/>
  </p:clrMapOvr>
</p:sld>
</file>

<file path=ppt/theme/theme1.xml><?xml version="1.0" encoding="utf-8"?>
<a:theme xmlns:a="http://schemas.openxmlformats.org/drawingml/2006/main" name="Легкий дым">
  <a:themeElements>
    <a:clrScheme name="Легкий дым">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56</TotalTime>
  <Words>780</Words>
  <Application>Microsoft Office PowerPoint</Application>
  <PresentationFormat>Широкоэкранный</PresentationFormat>
  <Paragraphs>50</Paragraphs>
  <Slides>11</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11</vt:i4>
      </vt:variant>
    </vt:vector>
  </HeadingPairs>
  <TitlesOfParts>
    <vt:vector size="17" baseType="lpstr">
      <vt:lpstr>Arial</vt:lpstr>
      <vt:lpstr>Arial Black</vt:lpstr>
      <vt:lpstr>Century Gothic</vt:lpstr>
      <vt:lpstr>Times New Roman</vt:lpstr>
      <vt:lpstr>Wingdings 3</vt:lpstr>
      <vt:lpstr>Легкий дым</vt:lpstr>
      <vt:lpstr>Презентация PowerPoint</vt:lpstr>
      <vt:lpstr>Reja </vt:lpstr>
      <vt:lpstr>Ushbu darsda quyidagilarni bilib olasiz:</vt:lpstr>
      <vt:lpstr>Investitsiya loyihalarini texnik tahlil qilishning vazifasi</vt:lpstr>
      <vt:lpstr>Texnik tahlilga quyidagilarni ko’rib chiqish va belgilash kiradi: </vt:lpstr>
      <vt:lpstr>Loyiha qaysi sohaga (tarmoqqa) tegishli ekanligi ham mulk shaklini tanlashda muhim rol o’ynaydi. Mulk shakli masalasi shu bilan birga loyihaning qanday texnik rejasi tanlanishini belgilab beradi. </vt:lpstr>
      <vt:lpstr>Loyihalarni joylashtirish o’rni </vt:lpstr>
      <vt:lpstr>Xarajatlardagi o’zgarishlar</vt:lpstr>
      <vt:lpstr>Xarajatlardagi o’zgarishlar</vt:lpstr>
      <vt:lpstr>Xarajatlar smetasi</vt:lpstr>
      <vt:lpstr>Loyihani amalga oshirish ishlari grafigi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Пользователь</dc:creator>
  <cp:lastModifiedBy>Пользователь</cp:lastModifiedBy>
  <cp:revision>7</cp:revision>
  <dcterms:created xsi:type="dcterms:W3CDTF">2023-10-31T11:34:43Z</dcterms:created>
  <dcterms:modified xsi:type="dcterms:W3CDTF">2023-10-31T12:31:08Z</dcterms:modified>
</cp:coreProperties>
</file>